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28"/>
  </p:notesMasterIdLst>
  <p:sldIdLst>
    <p:sldId id="256" r:id="rId2"/>
    <p:sldId id="264" r:id="rId3"/>
    <p:sldId id="284" r:id="rId4"/>
    <p:sldId id="295" r:id="rId5"/>
    <p:sldId id="310" r:id="rId6"/>
    <p:sldId id="292" r:id="rId7"/>
    <p:sldId id="293" r:id="rId8"/>
    <p:sldId id="289" r:id="rId9"/>
    <p:sldId id="296" r:id="rId10"/>
    <p:sldId id="299" r:id="rId11"/>
    <p:sldId id="300" r:id="rId12"/>
    <p:sldId id="301" r:id="rId13"/>
    <p:sldId id="314" r:id="rId14"/>
    <p:sldId id="303" r:id="rId15"/>
    <p:sldId id="302" r:id="rId16"/>
    <p:sldId id="304" r:id="rId17"/>
    <p:sldId id="306" r:id="rId18"/>
    <p:sldId id="308" r:id="rId19"/>
    <p:sldId id="309" r:id="rId20"/>
    <p:sldId id="298" r:id="rId21"/>
    <p:sldId id="283" r:id="rId22"/>
    <p:sldId id="311" r:id="rId23"/>
    <p:sldId id="294" r:id="rId24"/>
    <p:sldId id="287" r:id="rId25"/>
    <p:sldId id="285" r:id="rId26"/>
    <p:sldId id="263" r:id="rId27"/>
  </p:sldIdLst>
  <p:sldSz cx="9144000" cy="5143500" type="screen16x9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DF"/>
    <a:srgbClr val="F5D300"/>
    <a:srgbClr val="FF9900"/>
    <a:srgbClr val="FFE02C"/>
    <a:srgbClr val="BFA81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7" autoAdjust="0"/>
    <p:restoredTop sz="72711" autoAdjust="0"/>
  </p:normalViewPr>
  <p:slideViewPr>
    <p:cSldViewPr>
      <p:cViewPr varScale="1">
        <p:scale>
          <a:sx n="101" d="100"/>
          <a:sy n="101" d="100"/>
        </p:scale>
        <p:origin x="3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2619B-1854-41E2-AF3C-DE3C954FFCB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E167FE0-E9C8-4907-A087-5C2BE544AE29}">
      <dgm:prSet phldrT="[Text]" custT="1"/>
      <dgm:spPr/>
      <dgm:t>
        <a:bodyPr/>
        <a:lstStyle/>
        <a:p>
          <a:pPr algn="l"/>
          <a:r>
            <a:rPr lang="nl-NL" sz="1600" b="1" dirty="0"/>
            <a:t>Dr. Roland Geraerts</a:t>
          </a:r>
          <a:br>
            <a:rPr lang="nl-NL" sz="1600" b="0" dirty="0"/>
          </a:br>
          <a:r>
            <a:rPr lang="nl-NL" sz="1600" b="0" dirty="0" err="1"/>
            <a:t>Programme</a:t>
          </a:r>
          <a:r>
            <a:rPr lang="nl-NL" sz="1600" b="0" dirty="0"/>
            <a:t> Coordinator	</a:t>
          </a:r>
        </a:p>
      </dgm:t>
    </dgm:pt>
    <dgm:pt modelId="{62EA734C-7988-4A4D-8BB8-750B22789ADC}" type="parTrans" cxnId="{5EF3EFA1-5EF2-43C7-81BC-FA7FF2D4B4FC}">
      <dgm:prSet/>
      <dgm:spPr/>
      <dgm:t>
        <a:bodyPr/>
        <a:lstStyle/>
        <a:p>
          <a:endParaRPr lang="nl-NL"/>
        </a:p>
      </dgm:t>
    </dgm:pt>
    <dgm:pt modelId="{35B0FB91-7DA2-4235-A0BA-AC32A3584E99}" type="sibTrans" cxnId="{5EF3EFA1-5EF2-43C7-81BC-FA7FF2D4B4FC}">
      <dgm:prSet/>
      <dgm:spPr/>
      <dgm:t>
        <a:bodyPr/>
        <a:lstStyle/>
        <a:p>
          <a:endParaRPr lang="nl-NL"/>
        </a:p>
      </dgm:t>
    </dgm:pt>
    <dgm:pt modelId="{BA44557B-3889-4233-8E8F-8A42EB7905D9}" type="pres">
      <dgm:prSet presAssocID="{0592619B-1854-41E2-AF3C-DE3C954FFCBD}" presName="Name0" presStyleCnt="0">
        <dgm:presLayoutVars>
          <dgm:chMax/>
          <dgm:chPref/>
          <dgm:dir/>
        </dgm:presLayoutVars>
      </dgm:prSet>
      <dgm:spPr/>
    </dgm:pt>
    <dgm:pt modelId="{68B0C8AD-2484-44D4-B430-F7B6858B3F6E}" type="pres">
      <dgm:prSet presAssocID="{5E167FE0-E9C8-4907-A087-5C2BE544AE29}" presName="composite" presStyleCnt="0">
        <dgm:presLayoutVars>
          <dgm:chMax val="1"/>
          <dgm:chPref val="1"/>
        </dgm:presLayoutVars>
      </dgm:prSet>
      <dgm:spPr/>
    </dgm:pt>
    <dgm:pt modelId="{C8C4377C-7ABC-4302-8460-BD31D6601A02}" type="pres">
      <dgm:prSet presAssocID="{5E167FE0-E9C8-4907-A087-5C2BE544AE29}" presName="Accent" presStyleLbl="trAlignAcc1" presStyleIdx="0" presStyleCnt="1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66D5E0A7-95AF-4B67-AA5F-6D80A5DA5754}" type="pres">
      <dgm:prSet presAssocID="{5E167FE0-E9C8-4907-A087-5C2BE544AE29}" presName="Image" presStyleLbl="alignImgPlace1" presStyleIdx="0" presStyleCnt="1" custScaleX="86692" custScaleY="8633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43014DD8-595A-4473-835C-4B65D575F3F1}" type="pres">
      <dgm:prSet presAssocID="{5E167FE0-E9C8-4907-A087-5C2BE544AE29}" presName="ChildComposite" presStyleCnt="0"/>
      <dgm:spPr/>
    </dgm:pt>
    <dgm:pt modelId="{744576C3-363E-4E1F-ABF3-C725EBE55025}" type="pres">
      <dgm:prSet presAssocID="{5E167FE0-E9C8-4907-A087-5C2BE544AE2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DF3F1EA-82A9-4759-80F7-23D15915FA14}" type="pres">
      <dgm:prSet presAssocID="{5E167FE0-E9C8-4907-A087-5C2BE544AE29}" presName="Parent" presStyleLbl="revTx" presStyleIdx="0" presStyleCnt="1" custScaleX="98706" custLinFactNeighborX="5335" custLinFactNeighborY="-3967">
        <dgm:presLayoutVars>
          <dgm:chMax val="1"/>
          <dgm:chPref val="0"/>
          <dgm:bulletEnabled val="1"/>
        </dgm:presLayoutVars>
      </dgm:prSet>
      <dgm:spPr/>
    </dgm:pt>
  </dgm:ptLst>
  <dgm:cxnLst>
    <dgm:cxn modelId="{10B61825-E076-4DB7-B375-83F51C5E1900}" type="presOf" srcId="{5E167FE0-E9C8-4907-A087-5C2BE544AE29}" destId="{1DF3F1EA-82A9-4759-80F7-23D15915FA14}" srcOrd="0" destOrd="0" presId="urn:microsoft.com/office/officeart/2008/layout/CaptionedPictures"/>
    <dgm:cxn modelId="{5EF3EFA1-5EF2-43C7-81BC-FA7FF2D4B4FC}" srcId="{0592619B-1854-41E2-AF3C-DE3C954FFCBD}" destId="{5E167FE0-E9C8-4907-A087-5C2BE544AE29}" srcOrd="0" destOrd="0" parTransId="{62EA734C-7988-4A4D-8BB8-750B22789ADC}" sibTransId="{35B0FB91-7DA2-4235-A0BA-AC32A3584E99}"/>
    <dgm:cxn modelId="{E83AFEE3-518B-4B15-84B0-26EF871E58C0}" type="presOf" srcId="{0592619B-1854-41E2-AF3C-DE3C954FFCBD}" destId="{BA44557B-3889-4233-8E8F-8A42EB7905D9}" srcOrd="0" destOrd="0" presId="urn:microsoft.com/office/officeart/2008/layout/CaptionedPictures"/>
    <dgm:cxn modelId="{D07E4304-FD31-414E-A391-93A7F95FF323}" type="presParOf" srcId="{BA44557B-3889-4233-8E8F-8A42EB7905D9}" destId="{68B0C8AD-2484-44D4-B430-F7B6858B3F6E}" srcOrd="0" destOrd="0" presId="urn:microsoft.com/office/officeart/2008/layout/CaptionedPictures"/>
    <dgm:cxn modelId="{B73E0D8D-D3E3-45E0-94C9-1C278F8D386E}" type="presParOf" srcId="{68B0C8AD-2484-44D4-B430-F7B6858B3F6E}" destId="{C8C4377C-7ABC-4302-8460-BD31D6601A02}" srcOrd="0" destOrd="0" presId="urn:microsoft.com/office/officeart/2008/layout/CaptionedPictures"/>
    <dgm:cxn modelId="{A030E985-7E43-4461-8639-AFF77B56B936}" type="presParOf" srcId="{68B0C8AD-2484-44D4-B430-F7B6858B3F6E}" destId="{66D5E0A7-95AF-4B67-AA5F-6D80A5DA5754}" srcOrd="1" destOrd="0" presId="urn:microsoft.com/office/officeart/2008/layout/CaptionedPictures"/>
    <dgm:cxn modelId="{8828D72C-EE27-415E-8D24-31E82FEBA4E9}" type="presParOf" srcId="{68B0C8AD-2484-44D4-B430-F7B6858B3F6E}" destId="{43014DD8-595A-4473-835C-4B65D575F3F1}" srcOrd="2" destOrd="0" presId="urn:microsoft.com/office/officeart/2008/layout/CaptionedPictures"/>
    <dgm:cxn modelId="{1C6B9440-2AB3-4679-847F-592006DEB949}" type="presParOf" srcId="{43014DD8-595A-4473-835C-4B65D575F3F1}" destId="{744576C3-363E-4E1F-ABF3-C725EBE55025}" srcOrd="0" destOrd="0" presId="urn:microsoft.com/office/officeart/2008/layout/CaptionedPictures"/>
    <dgm:cxn modelId="{ED99360B-9338-420D-8456-7C4025F76DF2}" type="presParOf" srcId="{43014DD8-595A-4473-835C-4B65D575F3F1}" destId="{1DF3F1EA-82A9-4759-80F7-23D15915FA14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2619B-1854-41E2-AF3C-DE3C954FFCB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E167FE0-E9C8-4907-A087-5C2BE544AE29}">
      <dgm:prSet phldrT="[Text]" custT="1"/>
      <dgm:spPr/>
      <dgm:t>
        <a:bodyPr/>
        <a:lstStyle/>
        <a:p>
          <a:pPr algn="l"/>
          <a:r>
            <a:rPr lang="nl-NL" sz="1600" b="1" dirty="0"/>
            <a:t>Dr. Maarten Löffler</a:t>
          </a:r>
          <a:br>
            <a:rPr lang="nl-NL" sz="1600" b="0" dirty="0"/>
          </a:br>
          <a:r>
            <a:rPr lang="nl-NL" sz="1600" b="0" dirty="0" err="1"/>
            <a:t>Programme</a:t>
          </a:r>
          <a:r>
            <a:rPr lang="nl-NL" sz="1600" b="0" dirty="0"/>
            <a:t> Coordinator</a:t>
          </a:r>
          <a:br>
            <a:rPr lang="nl-NL" sz="1800" b="0" dirty="0"/>
          </a:br>
          <a:r>
            <a:rPr lang="nl-NL" sz="1600" b="0" i="1" dirty="0"/>
            <a:t>(on chat)</a:t>
          </a:r>
          <a:r>
            <a:rPr lang="nl-NL" sz="1800" b="0" dirty="0"/>
            <a:t>	</a:t>
          </a:r>
        </a:p>
      </dgm:t>
    </dgm:pt>
    <dgm:pt modelId="{35B0FB91-7DA2-4235-A0BA-AC32A3584E99}" type="sibTrans" cxnId="{5EF3EFA1-5EF2-43C7-81BC-FA7FF2D4B4FC}">
      <dgm:prSet/>
      <dgm:spPr/>
      <dgm:t>
        <a:bodyPr/>
        <a:lstStyle/>
        <a:p>
          <a:endParaRPr lang="nl-NL"/>
        </a:p>
      </dgm:t>
    </dgm:pt>
    <dgm:pt modelId="{62EA734C-7988-4A4D-8BB8-750B22789ADC}" type="parTrans" cxnId="{5EF3EFA1-5EF2-43C7-81BC-FA7FF2D4B4FC}">
      <dgm:prSet/>
      <dgm:spPr/>
      <dgm:t>
        <a:bodyPr/>
        <a:lstStyle/>
        <a:p>
          <a:endParaRPr lang="nl-NL"/>
        </a:p>
      </dgm:t>
    </dgm:pt>
    <dgm:pt modelId="{BA44557B-3889-4233-8E8F-8A42EB7905D9}" type="pres">
      <dgm:prSet presAssocID="{0592619B-1854-41E2-AF3C-DE3C954FFCBD}" presName="Name0" presStyleCnt="0">
        <dgm:presLayoutVars>
          <dgm:chMax/>
          <dgm:chPref/>
          <dgm:dir/>
        </dgm:presLayoutVars>
      </dgm:prSet>
      <dgm:spPr/>
    </dgm:pt>
    <dgm:pt modelId="{68B0C8AD-2484-44D4-B430-F7B6858B3F6E}" type="pres">
      <dgm:prSet presAssocID="{5E167FE0-E9C8-4907-A087-5C2BE544AE29}" presName="composite" presStyleCnt="0">
        <dgm:presLayoutVars>
          <dgm:chMax val="1"/>
          <dgm:chPref val="1"/>
        </dgm:presLayoutVars>
      </dgm:prSet>
      <dgm:spPr/>
    </dgm:pt>
    <dgm:pt modelId="{C8C4377C-7ABC-4302-8460-BD31D6601A02}" type="pres">
      <dgm:prSet presAssocID="{5E167FE0-E9C8-4907-A087-5C2BE544AE29}" presName="Accent" presStyleLbl="trAlignAcc1" presStyleIdx="0" presStyleCnt="1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66D5E0A7-95AF-4B67-AA5F-6D80A5DA5754}" type="pres">
      <dgm:prSet presAssocID="{5E167FE0-E9C8-4907-A087-5C2BE544AE29}" presName="Image" presStyleLbl="alignImgPlace1" presStyleIdx="0" presStyleCnt="1" custScaleX="86692" custScaleY="8633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43014DD8-595A-4473-835C-4B65D575F3F1}" type="pres">
      <dgm:prSet presAssocID="{5E167FE0-E9C8-4907-A087-5C2BE544AE29}" presName="ChildComposite" presStyleCnt="0"/>
      <dgm:spPr/>
    </dgm:pt>
    <dgm:pt modelId="{744576C3-363E-4E1F-ABF3-C725EBE55025}" type="pres">
      <dgm:prSet presAssocID="{5E167FE0-E9C8-4907-A087-5C2BE544AE2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DF3F1EA-82A9-4759-80F7-23D15915FA14}" type="pres">
      <dgm:prSet presAssocID="{5E167FE0-E9C8-4907-A087-5C2BE544AE29}" presName="Parent" presStyleLbl="revTx" presStyleIdx="0" presStyleCnt="1" custScaleX="98706" custLinFactNeighborX="5336" custLinFactNeighborY="-3967">
        <dgm:presLayoutVars>
          <dgm:chMax val="1"/>
          <dgm:chPref val="0"/>
          <dgm:bulletEnabled val="1"/>
        </dgm:presLayoutVars>
      </dgm:prSet>
      <dgm:spPr/>
    </dgm:pt>
  </dgm:ptLst>
  <dgm:cxnLst>
    <dgm:cxn modelId="{276F1224-2B6A-490D-AD68-0B372DAE6640}" type="presOf" srcId="{0592619B-1854-41E2-AF3C-DE3C954FFCBD}" destId="{BA44557B-3889-4233-8E8F-8A42EB7905D9}" srcOrd="0" destOrd="0" presId="urn:microsoft.com/office/officeart/2008/layout/CaptionedPictures"/>
    <dgm:cxn modelId="{32C6215E-F210-45D3-8912-804931C8404A}" type="presOf" srcId="{5E167FE0-E9C8-4907-A087-5C2BE544AE29}" destId="{1DF3F1EA-82A9-4759-80F7-23D15915FA14}" srcOrd="0" destOrd="0" presId="urn:microsoft.com/office/officeart/2008/layout/CaptionedPictures"/>
    <dgm:cxn modelId="{5EF3EFA1-5EF2-43C7-81BC-FA7FF2D4B4FC}" srcId="{0592619B-1854-41E2-AF3C-DE3C954FFCBD}" destId="{5E167FE0-E9C8-4907-A087-5C2BE544AE29}" srcOrd="0" destOrd="0" parTransId="{62EA734C-7988-4A4D-8BB8-750B22789ADC}" sibTransId="{35B0FB91-7DA2-4235-A0BA-AC32A3584E99}"/>
    <dgm:cxn modelId="{E26B1F51-E35C-4E5A-BC6D-1C34E1120FB3}" type="presParOf" srcId="{BA44557B-3889-4233-8E8F-8A42EB7905D9}" destId="{68B0C8AD-2484-44D4-B430-F7B6858B3F6E}" srcOrd="0" destOrd="0" presId="urn:microsoft.com/office/officeart/2008/layout/CaptionedPictures"/>
    <dgm:cxn modelId="{D4E69A92-6664-4E0E-87E4-5565FE46BACE}" type="presParOf" srcId="{68B0C8AD-2484-44D4-B430-F7B6858B3F6E}" destId="{C8C4377C-7ABC-4302-8460-BD31D6601A02}" srcOrd="0" destOrd="0" presId="urn:microsoft.com/office/officeart/2008/layout/CaptionedPictures"/>
    <dgm:cxn modelId="{E18C9DC2-DAAA-45C2-ADDF-38B43F3D8B69}" type="presParOf" srcId="{68B0C8AD-2484-44D4-B430-F7B6858B3F6E}" destId="{66D5E0A7-95AF-4B67-AA5F-6D80A5DA5754}" srcOrd="1" destOrd="0" presId="urn:microsoft.com/office/officeart/2008/layout/CaptionedPictures"/>
    <dgm:cxn modelId="{544A91F9-5583-4563-AA62-315735944D5F}" type="presParOf" srcId="{68B0C8AD-2484-44D4-B430-F7B6858B3F6E}" destId="{43014DD8-595A-4473-835C-4B65D575F3F1}" srcOrd="2" destOrd="0" presId="urn:microsoft.com/office/officeart/2008/layout/CaptionedPictures"/>
    <dgm:cxn modelId="{D0CBBFB2-4355-4EE4-9158-88FD0F108F86}" type="presParOf" srcId="{43014DD8-595A-4473-835C-4B65D575F3F1}" destId="{744576C3-363E-4E1F-ABF3-C725EBE55025}" srcOrd="0" destOrd="0" presId="urn:microsoft.com/office/officeart/2008/layout/CaptionedPictures"/>
    <dgm:cxn modelId="{78F162D8-C6F2-4DBA-B577-BA7CE24C0458}" type="presParOf" srcId="{43014DD8-595A-4473-835C-4B65D575F3F1}" destId="{1DF3F1EA-82A9-4759-80F7-23D15915FA14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92619B-1854-41E2-AF3C-DE3C954FFCB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E167FE0-E9C8-4907-A087-5C2BE544AE29}">
      <dgm:prSet phldrT="[Text]" custT="1"/>
      <dgm:spPr/>
      <dgm:t>
        <a:bodyPr/>
        <a:lstStyle/>
        <a:p>
          <a:pPr algn="l"/>
          <a:r>
            <a:rPr lang="nl-NL" sz="1600" b="1" dirty="0"/>
            <a:t>Ishdeep </a:t>
          </a:r>
          <a:r>
            <a:rPr lang="nl-NL" sz="1600" b="1" dirty="0" err="1"/>
            <a:t>Bandhari</a:t>
          </a:r>
          <a:br>
            <a:rPr lang="nl-NL" sz="1600" b="0" dirty="0"/>
          </a:br>
          <a:r>
            <a:rPr lang="nl-NL" sz="1600" b="0" dirty="0"/>
            <a:t>Master’s student	</a:t>
          </a:r>
        </a:p>
      </dgm:t>
    </dgm:pt>
    <dgm:pt modelId="{62EA734C-7988-4A4D-8BB8-750B22789ADC}" type="parTrans" cxnId="{5EF3EFA1-5EF2-43C7-81BC-FA7FF2D4B4FC}">
      <dgm:prSet/>
      <dgm:spPr/>
      <dgm:t>
        <a:bodyPr/>
        <a:lstStyle/>
        <a:p>
          <a:endParaRPr lang="nl-NL"/>
        </a:p>
      </dgm:t>
    </dgm:pt>
    <dgm:pt modelId="{35B0FB91-7DA2-4235-A0BA-AC32A3584E99}" type="sibTrans" cxnId="{5EF3EFA1-5EF2-43C7-81BC-FA7FF2D4B4FC}">
      <dgm:prSet/>
      <dgm:spPr/>
      <dgm:t>
        <a:bodyPr/>
        <a:lstStyle/>
        <a:p>
          <a:endParaRPr lang="nl-NL"/>
        </a:p>
      </dgm:t>
    </dgm:pt>
    <dgm:pt modelId="{BA44557B-3889-4233-8E8F-8A42EB7905D9}" type="pres">
      <dgm:prSet presAssocID="{0592619B-1854-41E2-AF3C-DE3C954FFCBD}" presName="Name0" presStyleCnt="0">
        <dgm:presLayoutVars>
          <dgm:chMax/>
          <dgm:chPref/>
          <dgm:dir/>
        </dgm:presLayoutVars>
      </dgm:prSet>
      <dgm:spPr/>
    </dgm:pt>
    <dgm:pt modelId="{68B0C8AD-2484-44D4-B430-F7B6858B3F6E}" type="pres">
      <dgm:prSet presAssocID="{5E167FE0-E9C8-4907-A087-5C2BE544AE29}" presName="composite" presStyleCnt="0">
        <dgm:presLayoutVars>
          <dgm:chMax val="1"/>
          <dgm:chPref val="1"/>
        </dgm:presLayoutVars>
      </dgm:prSet>
      <dgm:spPr/>
    </dgm:pt>
    <dgm:pt modelId="{C8C4377C-7ABC-4302-8460-BD31D6601A02}" type="pres">
      <dgm:prSet presAssocID="{5E167FE0-E9C8-4907-A087-5C2BE544AE29}" presName="Accent" presStyleLbl="trAlignAcc1" presStyleIdx="0" presStyleCnt="1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66D5E0A7-95AF-4B67-AA5F-6D80A5DA5754}" type="pres">
      <dgm:prSet presAssocID="{5E167FE0-E9C8-4907-A087-5C2BE544AE29}" presName="Image" presStyleLbl="alignImgPlace1" presStyleIdx="0" presStyleCnt="1" custScaleX="86692" custScaleY="8633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bg1"/>
          </a:solidFill>
        </a:ln>
      </dgm:spPr>
    </dgm:pt>
    <dgm:pt modelId="{43014DD8-595A-4473-835C-4B65D575F3F1}" type="pres">
      <dgm:prSet presAssocID="{5E167FE0-E9C8-4907-A087-5C2BE544AE29}" presName="ChildComposite" presStyleCnt="0"/>
      <dgm:spPr/>
    </dgm:pt>
    <dgm:pt modelId="{744576C3-363E-4E1F-ABF3-C725EBE55025}" type="pres">
      <dgm:prSet presAssocID="{5E167FE0-E9C8-4907-A087-5C2BE544AE2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DF3F1EA-82A9-4759-80F7-23D15915FA14}" type="pres">
      <dgm:prSet presAssocID="{5E167FE0-E9C8-4907-A087-5C2BE544AE29}" presName="Parent" presStyleLbl="revTx" presStyleIdx="0" presStyleCnt="1" custScaleX="98706" custLinFactNeighborX="5335" custLinFactNeighborY="-15419">
        <dgm:presLayoutVars>
          <dgm:chMax val="1"/>
          <dgm:chPref val="0"/>
          <dgm:bulletEnabled val="1"/>
        </dgm:presLayoutVars>
      </dgm:prSet>
      <dgm:spPr/>
    </dgm:pt>
  </dgm:ptLst>
  <dgm:cxnLst>
    <dgm:cxn modelId="{B3924B02-7F4C-4B01-95B3-45A172AB1E84}" type="presOf" srcId="{0592619B-1854-41E2-AF3C-DE3C954FFCBD}" destId="{BA44557B-3889-4233-8E8F-8A42EB7905D9}" srcOrd="0" destOrd="0" presId="urn:microsoft.com/office/officeart/2008/layout/CaptionedPictures"/>
    <dgm:cxn modelId="{5EF3EFA1-5EF2-43C7-81BC-FA7FF2D4B4FC}" srcId="{0592619B-1854-41E2-AF3C-DE3C954FFCBD}" destId="{5E167FE0-E9C8-4907-A087-5C2BE544AE29}" srcOrd="0" destOrd="0" parTransId="{62EA734C-7988-4A4D-8BB8-750B22789ADC}" sibTransId="{35B0FB91-7DA2-4235-A0BA-AC32A3584E99}"/>
    <dgm:cxn modelId="{DBD5A5AB-A996-4910-A3AF-1E6006C0AEC7}" type="presOf" srcId="{5E167FE0-E9C8-4907-A087-5C2BE544AE29}" destId="{1DF3F1EA-82A9-4759-80F7-23D15915FA14}" srcOrd="0" destOrd="0" presId="urn:microsoft.com/office/officeart/2008/layout/CaptionedPictures"/>
    <dgm:cxn modelId="{3F9314C5-B2C9-4F76-9422-38E7693D5055}" type="presParOf" srcId="{BA44557B-3889-4233-8E8F-8A42EB7905D9}" destId="{68B0C8AD-2484-44D4-B430-F7B6858B3F6E}" srcOrd="0" destOrd="0" presId="urn:microsoft.com/office/officeart/2008/layout/CaptionedPictures"/>
    <dgm:cxn modelId="{A7274D69-2716-40E8-A31D-F2373BF49000}" type="presParOf" srcId="{68B0C8AD-2484-44D4-B430-F7B6858B3F6E}" destId="{C8C4377C-7ABC-4302-8460-BD31D6601A02}" srcOrd="0" destOrd="0" presId="urn:microsoft.com/office/officeart/2008/layout/CaptionedPictures"/>
    <dgm:cxn modelId="{C5CBAD38-1E2D-45A6-98F8-890E74600C8D}" type="presParOf" srcId="{68B0C8AD-2484-44D4-B430-F7B6858B3F6E}" destId="{66D5E0A7-95AF-4B67-AA5F-6D80A5DA5754}" srcOrd="1" destOrd="0" presId="urn:microsoft.com/office/officeart/2008/layout/CaptionedPictures"/>
    <dgm:cxn modelId="{43A04190-336E-401C-A921-B787C42ECCED}" type="presParOf" srcId="{68B0C8AD-2484-44D4-B430-F7B6858B3F6E}" destId="{43014DD8-595A-4473-835C-4B65D575F3F1}" srcOrd="2" destOrd="0" presId="urn:microsoft.com/office/officeart/2008/layout/CaptionedPictures"/>
    <dgm:cxn modelId="{62508BC2-C9A8-4D06-9B1E-B85A246E5552}" type="presParOf" srcId="{43014DD8-595A-4473-835C-4B65D575F3F1}" destId="{744576C3-363E-4E1F-ABF3-C725EBE55025}" srcOrd="0" destOrd="0" presId="urn:microsoft.com/office/officeart/2008/layout/CaptionedPictures"/>
    <dgm:cxn modelId="{02B6F1FB-979F-40A7-8EC8-9A6DC7C97CCB}" type="presParOf" srcId="{43014DD8-595A-4473-835C-4B65D575F3F1}" destId="{1DF3F1EA-82A9-4759-80F7-23D15915FA14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377C-7ABC-4302-8460-BD31D6601A02}">
      <dsp:nvSpPr>
        <dsp:cNvPr id="0" name=""/>
        <dsp:cNvSpPr/>
      </dsp:nvSpPr>
      <dsp:spPr>
        <a:xfrm>
          <a:off x="120613" y="0"/>
          <a:ext cx="2999133" cy="3528392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E0A7-95AF-4B67-AA5F-6D80A5DA5754}">
      <dsp:nvSpPr>
        <dsp:cNvPr id="0" name=""/>
        <dsp:cNvSpPr/>
      </dsp:nvSpPr>
      <dsp:spPr>
        <a:xfrm>
          <a:off x="450176" y="297858"/>
          <a:ext cx="2340007" cy="19800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3F1EA-82A9-4759-80F7-23D15915FA14}">
      <dsp:nvSpPr>
        <dsp:cNvPr id="0" name=""/>
        <dsp:cNvSpPr/>
      </dsp:nvSpPr>
      <dsp:spPr>
        <a:xfrm>
          <a:off x="432037" y="2396798"/>
          <a:ext cx="2664291" cy="95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Dr. Roland Geraerts</a:t>
          </a:r>
          <a:br>
            <a:rPr lang="nl-NL" sz="1600" b="0" kern="1200" dirty="0"/>
          </a:br>
          <a:r>
            <a:rPr lang="nl-NL" sz="1600" b="0" kern="1200" dirty="0" err="1"/>
            <a:t>Programme</a:t>
          </a:r>
          <a:r>
            <a:rPr lang="nl-NL" sz="1600" b="0" kern="1200" dirty="0"/>
            <a:t> Coordinator	</a:t>
          </a:r>
        </a:p>
      </dsp:txBody>
      <dsp:txXfrm>
        <a:off x="432037" y="2396798"/>
        <a:ext cx="2664291" cy="952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377C-7ABC-4302-8460-BD31D6601A02}">
      <dsp:nvSpPr>
        <dsp:cNvPr id="0" name=""/>
        <dsp:cNvSpPr/>
      </dsp:nvSpPr>
      <dsp:spPr>
        <a:xfrm>
          <a:off x="120613" y="0"/>
          <a:ext cx="2999133" cy="3528392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E0A7-95AF-4B67-AA5F-6D80A5DA5754}">
      <dsp:nvSpPr>
        <dsp:cNvPr id="0" name=""/>
        <dsp:cNvSpPr/>
      </dsp:nvSpPr>
      <dsp:spPr>
        <a:xfrm>
          <a:off x="450176" y="297858"/>
          <a:ext cx="2340007" cy="19800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3F1EA-82A9-4759-80F7-23D15915FA14}">
      <dsp:nvSpPr>
        <dsp:cNvPr id="0" name=""/>
        <dsp:cNvSpPr/>
      </dsp:nvSpPr>
      <dsp:spPr>
        <a:xfrm>
          <a:off x="432064" y="2396798"/>
          <a:ext cx="2664291" cy="95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Dr. Maarten Löffler</a:t>
          </a:r>
          <a:br>
            <a:rPr lang="nl-NL" sz="1600" b="0" kern="1200" dirty="0"/>
          </a:br>
          <a:r>
            <a:rPr lang="nl-NL" sz="1600" b="0" kern="1200" dirty="0" err="1"/>
            <a:t>Programme</a:t>
          </a:r>
          <a:r>
            <a:rPr lang="nl-NL" sz="1600" b="0" kern="1200" dirty="0"/>
            <a:t> Coordinator</a:t>
          </a:r>
          <a:br>
            <a:rPr lang="nl-NL" sz="1800" b="0" kern="1200" dirty="0"/>
          </a:br>
          <a:r>
            <a:rPr lang="nl-NL" sz="1600" b="0" i="1" kern="1200" dirty="0"/>
            <a:t>(on chat)</a:t>
          </a:r>
          <a:r>
            <a:rPr lang="nl-NL" sz="1800" b="0" kern="1200" dirty="0"/>
            <a:t>	</a:t>
          </a:r>
        </a:p>
      </dsp:txBody>
      <dsp:txXfrm>
        <a:off x="432064" y="2396798"/>
        <a:ext cx="2664291" cy="952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377C-7ABC-4302-8460-BD31D6601A02}">
      <dsp:nvSpPr>
        <dsp:cNvPr id="0" name=""/>
        <dsp:cNvSpPr/>
      </dsp:nvSpPr>
      <dsp:spPr>
        <a:xfrm>
          <a:off x="120613" y="0"/>
          <a:ext cx="2999133" cy="3528392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E0A7-95AF-4B67-AA5F-6D80A5DA5754}">
      <dsp:nvSpPr>
        <dsp:cNvPr id="0" name=""/>
        <dsp:cNvSpPr/>
      </dsp:nvSpPr>
      <dsp:spPr>
        <a:xfrm>
          <a:off x="450176" y="297858"/>
          <a:ext cx="2340007" cy="198000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3F1EA-82A9-4759-80F7-23D15915FA14}">
      <dsp:nvSpPr>
        <dsp:cNvPr id="0" name=""/>
        <dsp:cNvSpPr/>
      </dsp:nvSpPr>
      <dsp:spPr>
        <a:xfrm>
          <a:off x="432037" y="2287698"/>
          <a:ext cx="2664291" cy="95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Ishdeep </a:t>
          </a:r>
          <a:r>
            <a:rPr lang="nl-NL" sz="1600" b="1" kern="1200" dirty="0" err="1"/>
            <a:t>Bandhari</a:t>
          </a:r>
          <a:br>
            <a:rPr lang="nl-NL" sz="1600" b="0" kern="1200" dirty="0"/>
          </a:br>
          <a:r>
            <a:rPr lang="nl-NL" sz="1600" b="0" kern="1200" dirty="0"/>
            <a:t>Master’s student	</a:t>
          </a:r>
        </a:p>
      </dsp:txBody>
      <dsp:txXfrm>
        <a:off x="432037" y="2287698"/>
        <a:ext cx="2664291" cy="95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45169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711293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n8mWUmb0u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g5p0y-qwxk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aEE27nsQw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574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www.youtube.com/watch?v=Nn8mWUmb0uE</a:t>
            </a:r>
            <a:endParaRPr lang="nl-NL" sz="1100" b="1" dirty="0">
              <a:solidFill>
                <a:schemeClr val="bg1"/>
              </a:solidFill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www.youtube.com/watch?v=Ag5p0y-qwxk</a:t>
            </a:r>
            <a:endParaRPr lang="nl-NL" sz="11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08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nl-NL" sz="1100" b="1" dirty="0">
                <a:solidFill>
                  <a:schemeClr val="bg1"/>
                </a:solidFill>
                <a:hlinkClick r:id="rId3"/>
              </a:rPr>
              <a:t>https://www.youtube.com/watch?v=pgaEE27nsQw</a:t>
            </a:r>
            <a:r>
              <a:rPr lang="nl-NL" sz="11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l-NL" sz="2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OPENING</a:t>
            </a:r>
            <a:r>
              <a:rPr lang="nl-NL" sz="21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(5 minutes)</a:t>
            </a:r>
          </a:p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2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000" marR="0" lvl="0" indent="-1800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1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Introduction</a:t>
            </a:r>
            <a:r>
              <a:rPr lang="nl-NL" sz="2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21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hosts</a:t>
            </a:r>
            <a:r>
              <a:rPr lang="nl-NL" sz="2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+ moderator</a:t>
            </a:r>
          </a:p>
          <a:p>
            <a:pPr marL="180000" marR="0" lvl="0" indent="-1800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21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r>
              <a:rPr lang="nl-NL" sz="2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set up </a:t>
            </a:r>
            <a:r>
              <a:rPr lang="nl-NL" sz="21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</a:t>
            </a:r>
            <a:r>
              <a:rPr lang="nl-NL" sz="21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21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participants</a:t>
            </a:r>
            <a:endParaRPr lang="nl-NL" sz="2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000" marR="0" lvl="0" indent="-1800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nl-NL" sz="2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0000" marR="0" lvl="1" indent="-182200" algn="l" rtl="0"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get help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issues</a:t>
            </a:r>
          </a:p>
          <a:p>
            <a:pPr marL="360000" marR="0" lvl="1" indent="-182200" algn="l" rtl="0"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ask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lang="nl-NL"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0000" marR="0" lvl="1" indent="-182200" algn="l" rtl="0"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Q&amp;A at the end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181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CAREER PERSPECTIVES (5 minutes)</a:t>
            </a:r>
          </a:p>
          <a:p>
            <a:pPr>
              <a:buNone/>
            </a:pPr>
            <a:endParaRPr lang="en-US" b="1" dirty="0"/>
          </a:p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000" marR="0" lvl="0" indent="-18000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1000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88594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0000" marR="0" lvl="0" indent="-1800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077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528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13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218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9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218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EE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518936" y="1009150"/>
            <a:ext cx="4606435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518934" y="1684748"/>
            <a:ext cx="4505978" cy="1462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46650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0000" marR="0" lvl="1" indent="-67900" algn="l" rtl="0"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40000" marR="0" lvl="2" indent="-82799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720000" marR="0" lvl="3" indent="-104049" algn="l" rtl="0">
              <a:spcBef>
                <a:spcPts val="260"/>
              </a:spcBef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00000" marR="0" lvl="4" indent="-12530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4750" marR="0" lvl="5" indent="-995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9249" marR="0" lvl="6" indent="-1049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3749" marR="0" lvl="7" indent="-1103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08249" marR="0" lvl="8" indent="-1030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nl-NL" sz="11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8375" marR="0" lvl="0" indent="-127874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9812" marR="0" lvl="1" indent="-105612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61250" marR="0" lvl="2" indent="-833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85749" marR="0" lvl="3" indent="-1014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910248" marR="0" lvl="4" indent="-10684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4750" marR="0" lvl="5" indent="-995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9249" marR="0" lvl="6" indent="-1049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3749" marR="0" lvl="7" indent="-1103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08249" marR="0" lvl="8" indent="-1030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7202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22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49000" marR="0" lvl="2" indent="-108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73500" marR="0" lvl="3" indent="-3499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97999" marR="0" lvl="4" indent="-8899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122500" marR="0" lvl="5" indent="-1600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nl-NL" sz="11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520"/>
              </a:spcBef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49000" marR="0" lvl="2" indent="-10800" algn="l" rtl="0">
              <a:spcBef>
                <a:spcPts val="44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73500" marR="0" lvl="3" indent="-3499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97999" marR="0" lvl="4" indent="-8899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122500" marR="0" lvl="5" indent="-160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22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49000" marR="0" lvl="2" indent="-108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73500" marR="0" lvl="3" indent="-3499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97999" marR="0" lvl="4" indent="-8899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122500" marR="0" lvl="5" indent="-1600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16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nl-NL" sz="11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4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8375" marR="0" lvl="0" indent="-127874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9812" marR="0" lvl="1" indent="-105612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61250" marR="0" lvl="2" indent="-833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85749" marR="0" lvl="3" indent="-1014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910248" marR="0" lvl="4" indent="-10684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4750" marR="0" lvl="5" indent="-995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9249" marR="0" lvl="6" indent="-1049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3749" marR="0" lvl="7" indent="-1103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08249" marR="0" lvl="8" indent="-1030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nl-NL" sz="11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4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8375" marR="0" lvl="0" indent="-127874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9812" marR="0" lvl="1" indent="-105612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61250" marR="0" lvl="2" indent="-833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85749" marR="0" lvl="3" indent="-1014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910248" marR="0" lvl="4" indent="-10684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4750" marR="0" lvl="5" indent="-995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9249" marR="0" lvl="6" indent="-1049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3749" marR="0" lvl="7" indent="-1103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08249" marR="0" lvl="8" indent="-1030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1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nl-NL" sz="11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4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8375" marR="0" lvl="0" indent="-127874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9812" marR="0" lvl="1" indent="-105612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61250" marR="0" lvl="2" indent="-833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85749" marR="0" lvl="3" indent="-1014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910248" marR="0" lvl="4" indent="-10684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4750" marR="0" lvl="5" indent="-995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9249" marR="0" lvl="6" indent="-1049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3749" marR="0" lvl="7" indent="-1103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08249" marR="0" lvl="8" indent="-1030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24500" marR="0" lvl="1" indent="-54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9000" marR="0" lvl="2" indent="-108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73500" marR="0" lvl="3" indent="-34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97999" marR="0" lvl="4" indent="-88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22500" marR="0" lvl="5" indent="-160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6999" marR="0" lvl="6" indent="-69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499" marR="0" lvl="7" indent="-12399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95999" marR="0" lvl="8" indent="-5098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nl-NL" sz="11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.nl/masters/gmt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9581" y="207680"/>
            <a:ext cx="650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latin typeface="Tw Cen MT Condensed" panose="020B0606020104020203" pitchFamily="34" charset="0"/>
              </a:rPr>
              <a:t>GAME AND MEDIA TECHNOLOGY </a:t>
            </a:r>
            <a:r>
              <a:rPr lang="nl-NL" sz="2800" dirty="0">
                <a:latin typeface="Tw Cen MT Condensed" panose="020B0606020104020203" pitchFamily="34" charset="0"/>
              </a:rPr>
              <a:t>- WEBINAR</a:t>
            </a:r>
            <a:r>
              <a:rPr lang="nl-NL" sz="2800" b="1" dirty="0">
                <a:latin typeface="Tw Cen MT Condensed" panose="020B0606020104020203" pitchFamily="34" charset="0"/>
              </a:rPr>
              <a:t> </a:t>
            </a:r>
          </a:p>
          <a:p>
            <a:endParaRPr lang="nl-NL" sz="1200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-2571031" y="3416644"/>
            <a:ext cx="8511183" cy="576064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algn="ctr"/>
            <a:r>
              <a:rPr lang="nl-NL" sz="30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Welcome</a:t>
            </a:r>
            <a:r>
              <a:rPr lang="nl-NL" sz="30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! </a:t>
            </a:r>
            <a:endParaRPr lang="nl-NL" sz="3000" dirty="0">
              <a:solidFill>
                <a:srgbClr val="000000"/>
              </a:solidFill>
              <a:latin typeface="+mj-lt"/>
              <a:ea typeface="Arial"/>
              <a:cs typeface="Arial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2771800" y="1131590"/>
            <a:ext cx="4545206" cy="3816424"/>
            <a:chOff x="2411761" y="843558"/>
            <a:chExt cx="4545206" cy="3816424"/>
          </a:xfrm>
        </p:grpSpPr>
        <p:grpSp>
          <p:nvGrpSpPr>
            <p:cNvPr id="5" name="Groep 4"/>
            <p:cNvGrpSpPr/>
            <p:nvPr/>
          </p:nvGrpSpPr>
          <p:grpSpPr>
            <a:xfrm>
              <a:off x="2411761" y="843558"/>
              <a:ext cx="4545206" cy="3816424"/>
              <a:chOff x="1585995" y="523587"/>
              <a:chExt cx="5486848" cy="4654548"/>
            </a:xfrm>
          </p:grpSpPr>
          <p:pic>
            <p:nvPicPr>
              <p:cNvPr id="12" name="Picture 2" descr="http://www.bhphotovideo.com/images/images2000x2000/Apple_MC508LL_A_21_5_iMac_Desktop_Computer_723265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83" r="12264" b="16509"/>
              <a:stretch/>
            </p:blipFill>
            <p:spPr bwMode="auto">
              <a:xfrm>
                <a:off x="1585995" y="523587"/>
                <a:ext cx="5486848" cy="4654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70"/>
              <a:stretch/>
            </p:blipFill>
            <p:spPr bwMode="auto">
              <a:xfrm>
                <a:off x="1826870" y="889863"/>
                <a:ext cx="4928298" cy="27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236" y="987574"/>
              <a:ext cx="4150004" cy="242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 descr="Afbeeldingsresultaat voor pij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7335" flipV="1">
            <a:off x="1775143" y="2537083"/>
            <a:ext cx="1309532" cy="9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39552" y="866712"/>
            <a:ext cx="4680520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900" dirty="0">
                <a:latin typeface="+mj-lt"/>
              </a:rPr>
              <a:t>Small project (optional)</a:t>
            </a:r>
          </a:p>
        </p:txBody>
      </p:sp>
      <p:sp>
        <p:nvSpPr>
          <p:cNvPr id="8" name="Rectangle 1"/>
          <p:cNvSpPr/>
          <p:nvPr/>
        </p:nvSpPr>
        <p:spPr>
          <a:xfrm>
            <a:off x="467544" y="1494609"/>
            <a:ext cx="5076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Individual project,</a:t>
            </a:r>
            <a:br>
              <a:rPr lang="en-US" sz="1800" b="1" dirty="0">
                <a:ea typeface="Verdana" panose="020B0604030504040204" pitchFamily="34" charset="0"/>
              </a:rPr>
            </a:br>
            <a:r>
              <a:rPr lang="en-US" sz="1800" b="1" dirty="0">
                <a:ea typeface="Verdana" panose="020B0604030504040204" pitchFamily="34" charset="0"/>
              </a:rPr>
              <a:t>or in a small group</a:t>
            </a:r>
            <a:br>
              <a:rPr lang="en-US" sz="1800" b="1" dirty="0">
                <a:ea typeface="Verdana" panose="020B0604030504040204" pitchFamily="34" charset="0"/>
              </a:rPr>
            </a:br>
            <a:endParaRPr lang="en-US" sz="1800" b="1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15 EC</a:t>
            </a:r>
            <a:br>
              <a:rPr lang="en-US" sz="1800" b="1" dirty="0">
                <a:ea typeface="Verdana" panose="020B0604030504040204" pitchFamily="34" charset="0"/>
              </a:rPr>
            </a:br>
            <a:endParaRPr lang="en-US" sz="1800" b="1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Different possibilities</a:t>
            </a:r>
            <a:br>
              <a:rPr lang="en-US" sz="1800" b="1" dirty="0">
                <a:ea typeface="Verdana" panose="020B0604030504040204" pitchFamily="34" charset="0"/>
              </a:rPr>
            </a:br>
            <a:r>
              <a:rPr lang="en-US" sz="1800" b="1" dirty="0">
                <a:ea typeface="Verdana" panose="020B0604030504040204" pitchFamily="34" charset="0"/>
              </a:rPr>
              <a:t>- </a:t>
            </a:r>
            <a:r>
              <a:rPr lang="en-US" sz="1800" dirty="0">
                <a:ea typeface="Verdana" panose="020B0604030504040204" pitchFamily="34" charset="0"/>
              </a:rPr>
              <a:t>To pose and answer research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   questions in game or media technology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b="1" dirty="0">
                <a:ea typeface="Verdana" panose="020B0604030504040204" pitchFamily="34" charset="0"/>
              </a:rPr>
              <a:t>- </a:t>
            </a:r>
            <a:r>
              <a:rPr lang="en-US" sz="1800" dirty="0">
                <a:ea typeface="Verdana" panose="020B0604030504040204" pitchFamily="34" charset="0"/>
              </a:rPr>
              <a:t>To develop a game based on technological innovation, together with art students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b="1" dirty="0">
                <a:ea typeface="Verdana" panose="020B0604030504040204" pitchFamily="34" charset="0"/>
              </a:rPr>
              <a:t>- </a:t>
            </a:r>
            <a:r>
              <a:rPr lang="en-US" sz="1800" dirty="0">
                <a:ea typeface="Verdana" panose="020B0604030504040204" pitchFamily="34" charset="0"/>
              </a:rPr>
              <a:t>Internship in a company</a:t>
            </a:r>
          </a:p>
          <a:p>
            <a:r>
              <a:rPr lang="en-US" sz="1800" dirty="0">
                <a:ea typeface="Verdana" panose="020B0604030504040204" pitchFamily="34" charset="0"/>
              </a:rPr>
              <a:t> 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   </a:t>
            </a:r>
          </a:p>
          <a:p>
            <a:endParaRPr lang="nl-NL" sz="1800" dirty="0">
              <a:ea typeface="Verdana" panose="020B060403050404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  <p:pic>
        <p:nvPicPr>
          <p:cNvPr id="12" name="Picture 4"/>
          <p:cNvPicPr/>
          <p:nvPr/>
        </p:nvPicPr>
        <p:blipFill rotWithShape="1">
          <a:blip r:embed="rId3"/>
          <a:srcRect r="23285"/>
          <a:stretch/>
        </p:blipFill>
        <p:spPr>
          <a:xfrm flipH="1">
            <a:off x="5543600" y="757750"/>
            <a:ext cx="4336032" cy="4478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66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931" y="915566"/>
            <a:ext cx="4356125" cy="408894"/>
          </a:xfrm>
        </p:spPr>
        <p:txBody>
          <a:bodyPr/>
          <a:lstStyle/>
          <a:p>
            <a:r>
              <a:rPr lang="en-US" sz="3000" dirty="0">
                <a:latin typeface="+mj-lt"/>
              </a:rPr>
              <a:t>Master’s thesis</a:t>
            </a:r>
          </a:p>
        </p:txBody>
      </p:sp>
      <p:sp>
        <p:nvSpPr>
          <p:cNvPr id="7" name="Rectangle 1"/>
          <p:cNvSpPr/>
          <p:nvPr/>
        </p:nvSpPr>
        <p:spPr>
          <a:xfrm>
            <a:off x="719930" y="1315670"/>
            <a:ext cx="4716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Large full-time </a:t>
            </a:r>
            <a:r>
              <a:rPr lang="en-US" sz="1800" b="1" dirty="0">
                <a:ea typeface="Verdana" panose="020B0604030504040204" pitchFamily="34" charset="0"/>
              </a:rPr>
              <a:t>individual</a:t>
            </a:r>
            <a:r>
              <a:rPr lang="en-US" sz="1800" dirty="0">
                <a:ea typeface="Verdana" panose="020B0604030504040204" pitchFamily="34" charset="0"/>
              </a:rPr>
              <a:t> 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research project</a:t>
            </a:r>
          </a:p>
          <a:p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At the department or as an </a:t>
            </a:r>
            <a:r>
              <a:rPr lang="en-US" sz="1800" b="1" dirty="0">
                <a:ea typeface="Verdana" panose="020B0604030504040204" pitchFamily="34" charset="0"/>
              </a:rPr>
              <a:t>internship </a:t>
            </a:r>
          </a:p>
          <a:p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15+25 EC  (~ 7 months full-time)</a:t>
            </a:r>
          </a:p>
          <a:p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Closely supervised by two staff members</a:t>
            </a:r>
          </a:p>
          <a:p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Projects are linked to our research activities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/>
          <a:stretch/>
        </p:blipFill>
        <p:spPr bwMode="auto">
          <a:xfrm>
            <a:off x="5475766" y="754806"/>
            <a:ext cx="4064785" cy="4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62736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7824" y="267494"/>
            <a:ext cx="5652269" cy="408894"/>
          </a:xfrm>
        </p:spPr>
        <p:txBody>
          <a:bodyPr/>
          <a:lstStyle/>
          <a:p>
            <a:pPr algn="r"/>
            <a:r>
              <a:rPr lang="en-US" sz="3000" dirty="0">
                <a:latin typeface="+mj-lt"/>
              </a:rPr>
              <a:t>Example projects</a:t>
            </a:r>
          </a:p>
        </p:txBody>
      </p:sp>
      <p:sp>
        <p:nvSpPr>
          <p:cNvPr id="7" name="Rectangle 1"/>
          <p:cNvSpPr/>
          <p:nvPr/>
        </p:nvSpPr>
        <p:spPr>
          <a:xfrm>
            <a:off x="971600" y="1131590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Real-time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large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crowds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4"/>
          <p:cNvPicPr/>
          <p:nvPr/>
        </p:nvPicPr>
        <p:blipFill>
          <a:blip r:embed="rId3"/>
          <a:stretch/>
        </p:blipFill>
        <p:spPr>
          <a:xfrm>
            <a:off x="5436096" y="2291269"/>
            <a:ext cx="3327120" cy="19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staff.science.uu.nl/~gerae101/images/multi_layered_navigation_mesh.png">
            <a:extLst>
              <a:ext uri="{FF2B5EF4-FFF2-40B4-BE49-F238E27FC236}">
                <a16:creationId xmlns:a16="http://schemas.microsoft.com/office/drawing/2014/main" id="{B59C24F0-13EB-4BA3-A871-C64920A3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48" y="2291269"/>
            <a:ext cx="4221032" cy="19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3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7824" y="267494"/>
            <a:ext cx="5652269" cy="408894"/>
          </a:xfrm>
        </p:spPr>
        <p:txBody>
          <a:bodyPr/>
          <a:lstStyle/>
          <a:p>
            <a:pPr algn="r"/>
            <a:r>
              <a:rPr lang="en-US" sz="3000" dirty="0">
                <a:latin typeface="+mj-lt"/>
              </a:rPr>
              <a:t>Example projects</a:t>
            </a:r>
          </a:p>
        </p:txBody>
      </p:sp>
      <p:sp>
        <p:nvSpPr>
          <p:cNvPr id="7" name="Rectangle 1"/>
          <p:cNvSpPr/>
          <p:nvPr/>
        </p:nvSpPr>
        <p:spPr>
          <a:xfrm>
            <a:off x="1159607" y="1203598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and automatic generation of puzzles and puzzle games</a:t>
            </a:r>
          </a:p>
        </p:txBody>
      </p:sp>
      <p:pic>
        <p:nvPicPr>
          <p:cNvPr id="3074" name="Picture 2" descr="https://www.projects.science.uu.nl/cs-gmt/upload/website/1/images/flow.png">
            <a:extLst>
              <a:ext uri="{FF2B5EF4-FFF2-40B4-BE49-F238E27FC236}">
                <a16:creationId xmlns:a16="http://schemas.microsoft.com/office/drawing/2014/main" id="{859E95EC-38F8-4EBD-AC3D-536179E4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50662"/>
            <a:ext cx="2139702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rojects.science.uu.nl/cs-gmt/upload/website/1/images/lazors.png">
            <a:extLst>
              <a:ext uri="{FF2B5EF4-FFF2-40B4-BE49-F238E27FC236}">
                <a16:creationId xmlns:a16="http://schemas.microsoft.com/office/drawing/2014/main" id="{F88A5F25-62C5-4897-88EB-D5B1F59F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06" y="2150662"/>
            <a:ext cx="2139702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FE44B98-CDE0-4B19-B67B-131900D60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31" y="2156769"/>
            <a:ext cx="2843957" cy="213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3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7824" y="267494"/>
            <a:ext cx="5652269" cy="408894"/>
          </a:xfrm>
        </p:spPr>
        <p:txBody>
          <a:bodyPr/>
          <a:lstStyle/>
          <a:p>
            <a:pPr algn="r"/>
            <a:r>
              <a:rPr lang="en-US" sz="3000" dirty="0"/>
              <a:t>Example projects</a:t>
            </a:r>
            <a:endParaRPr lang="nl-NL" sz="3000" b="0" dirty="0">
              <a:latin typeface="+mj-lt"/>
            </a:endParaRPr>
          </a:p>
        </p:txBody>
      </p:sp>
      <p:pic>
        <p:nvPicPr>
          <p:cNvPr id="8" name="Picture 3"/>
          <p:cNvPicPr/>
          <p:nvPr/>
        </p:nvPicPr>
        <p:blipFill>
          <a:blip r:embed="rId3"/>
          <a:stretch/>
        </p:blipFill>
        <p:spPr>
          <a:xfrm>
            <a:off x="1187624" y="2014918"/>
            <a:ext cx="7141680" cy="1348920"/>
          </a:xfrm>
          <a:prstGeom prst="rect">
            <a:avLst/>
          </a:prstGeom>
          <a:ln>
            <a:noFill/>
          </a:ln>
        </p:spPr>
      </p:pic>
      <p:pic>
        <p:nvPicPr>
          <p:cNvPr id="10" name="Picture 4"/>
          <p:cNvPicPr/>
          <p:nvPr/>
        </p:nvPicPr>
        <p:blipFill>
          <a:blip r:embed="rId4"/>
          <a:srcRect t="5834"/>
          <a:stretch/>
        </p:blipFill>
        <p:spPr>
          <a:xfrm>
            <a:off x="1703492" y="3507854"/>
            <a:ext cx="7141680" cy="1350720"/>
          </a:xfrm>
          <a:prstGeom prst="rect">
            <a:avLst/>
          </a:prstGeom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E546FD01-DB3D-44BA-B449-16EAE06E7CB1}"/>
              </a:ext>
            </a:extLst>
          </p:cNvPr>
          <p:cNvSpPr/>
          <p:nvPr/>
        </p:nvSpPr>
        <p:spPr>
          <a:xfrm>
            <a:off x="875275" y="1043907"/>
            <a:ext cx="824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 Muscle-Based Locomotion for Bipedal Creatures</a:t>
            </a:r>
          </a:p>
        </p:txBody>
      </p:sp>
    </p:spTree>
    <p:extLst>
      <p:ext uri="{BB962C8B-B14F-4D97-AF65-F5344CB8AC3E}">
        <p14:creationId xmlns:p14="http://schemas.microsoft.com/office/powerpoint/2010/main" val="285133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7824" y="267494"/>
            <a:ext cx="5652269" cy="408894"/>
          </a:xfrm>
        </p:spPr>
        <p:txBody>
          <a:bodyPr/>
          <a:lstStyle/>
          <a:p>
            <a:pPr algn="r"/>
            <a:r>
              <a:rPr lang="en-US" sz="3000" dirty="0"/>
              <a:t>Example projects</a:t>
            </a:r>
            <a:endParaRPr lang="nl-NL" sz="3000" dirty="0">
              <a:latin typeface="+mj-lt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39552" y="1059582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ea typeface="Verdana" panose="020B0604030504040204" pitchFamily="34" charset="0"/>
            </a:endParaRPr>
          </a:p>
          <a:p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3D building generation from height data and areal photographs</a:t>
            </a:r>
            <a:endParaRPr lang="en-US" sz="2000" dirty="0">
              <a:ea typeface="Verdana" panose="020B0604030504040204" pitchFamily="34" charset="0"/>
            </a:endParaRPr>
          </a:p>
          <a:p>
            <a:endParaRPr lang="en-US" sz="2000" dirty="0">
              <a:ea typeface="Verdana" panose="020B0604030504040204" pitchFamily="34" charset="0"/>
            </a:endParaRPr>
          </a:p>
        </p:txBody>
      </p:sp>
      <p:pic>
        <p:nvPicPr>
          <p:cNvPr id="8" name="Picture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477104" y="2211710"/>
            <a:ext cx="6551280" cy="227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stomShape 3"/>
          <p:cNvSpPr/>
          <p:nvPr/>
        </p:nvSpPr>
        <p:spPr>
          <a:xfrm>
            <a:off x="2051720" y="1701599"/>
            <a:ext cx="499968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343080" indent="-340920" algn="ctr"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Internship at </a:t>
            </a:r>
            <a:r>
              <a:rPr lang="en-US" sz="16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Vicrea</a:t>
            </a: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, Amersfoort</a:t>
            </a:r>
            <a:endParaRPr lang="en-US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33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7824" y="267494"/>
            <a:ext cx="5652269" cy="408894"/>
          </a:xfrm>
        </p:spPr>
        <p:txBody>
          <a:bodyPr/>
          <a:lstStyle/>
          <a:p>
            <a:pPr algn="r"/>
            <a:r>
              <a:rPr lang="en-US" sz="3000" dirty="0"/>
              <a:t>Example projects</a:t>
            </a:r>
            <a:endParaRPr lang="nl-NL" sz="3000" dirty="0">
              <a:latin typeface="+mj-lt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874093" y="1059582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ea typeface="Verdana" panose="020B0604030504040204" pitchFamily="34" charset="0"/>
            </a:endParaRPr>
          </a:p>
          <a:p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Tracking and fitting 3D body models using multiple cameras</a:t>
            </a:r>
            <a:endParaRPr lang="en-US" sz="2000" dirty="0">
              <a:ea typeface="Verdana" panose="020B0604030504040204" pitchFamily="34" charset="0"/>
            </a:endParaRPr>
          </a:p>
          <a:p>
            <a:endParaRPr lang="en-US" sz="2000" dirty="0">
              <a:ea typeface="Verdana" panose="020B0604030504040204" pitchFamily="34" charset="0"/>
            </a:endParaRPr>
          </a:p>
        </p:txBody>
      </p:sp>
      <p:pic>
        <p:nvPicPr>
          <p:cNvPr id="8" name="Picture 3"/>
          <p:cNvPicPr/>
          <p:nvPr/>
        </p:nvPicPr>
        <p:blipFill rotWithShape="1">
          <a:blip r:embed="rId3"/>
          <a:srcRect b="50000"/>
          <a:stretch/>
        </p:blipFill>
        <p:spPr>
          <a:xfrm>
            <a:off x="1187624" y="2211710"/>
            <a:ext cx="3551040" cy="180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/>
          <p:nvPr/>
        </p:nvPicPr>
        <p:blipFill rotWithShape="1">
          <a:blip r:embed="rId3"/>
          <a:srcRect t="50000"/>
          <a:stretch/>
        </p:blipFill>
        <p:spPr>
          <a:xfrm>
            <a:off x="4771034" y="2211710"/>
            <a:ext cx="3551040" cy="180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38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943347" y="866712"/>
            <a:ext cx="6120680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000" dirty="0">
                <a:latin typeface="+mj-lt"/>
              </a:rPr>
              <a:t>What to expect from us?</a:t>
            </a:r>
          </a:p>
        </p:txBody>
      </p:sp>
      <p:sp>
        <p:nvSpPr>
          <p:cNvPr id="8" name="Rectangle 1"/>
          <p:cNvSpPr/>
          <p:nvPr/>
        </p:nvSpPr>
        <p:spPr>
          <a:xfrm>
            <a:off x="1008112" y="1347614"/>
            <a:ext cx="831641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ea typeface="Verdana" panose="020B0604030504040204" pitchFamily="34" charset="0"/>
              </a:rPr>
              <a:t>High</a:t>
            </a:r>
            <a:r>
              <a:rPr lang="en-US" sz="1700" dirty="0">
                <a:ea typeface="Verdana" panose="020B0604030504040204" pitchFamily="34" charset="0"/>
              </a:rPr>
              <a:t> </a:t>
            </a:r>
            <a:r>
              <a:rPr lang="en-US" sz="1700" b="1" dirty="0">
                <a:ea typeface="Verdana" panose="020B0604030504040204" pitchFamily="34" charset="0"/>
              </a:rPr>
              <a:t>ranked </a:t>
            </a:r>
            <a:r>
              <a:rPr lang="en-US" sz="1700" dirty="0" err="1">
                <a:ea typeface="Verdana" panose="020B0604030504040204" pitchFamily="34" charset="0"/>
              </a:rPr>
              <a:t>programme</a:t>
            </a:r>
            <a:r>
              <a:rPr lang="en-US" sz="1700" dirty="0">
                <a:ea typeface="Verdana" panose="020B0604030504040204" pitchFamily="34" charset="0"/>
              </a:rPr>
              <a:t>, according to multiple </a:t>
            </a:r>
            <a:br>
              <a:rPr lang="en-US" sz="1700" dirty="0">
                <a:ea typeface="Verdana" panose="020B0604030504040204" pitchFamily="34" charset="0"/>
              </a:rPr>
            </a:br>
            <a:r>
              <a:rPr lang="en-US" sz="1700" dirty="0">
                <a:ea typeface="Verdana" panose="020B0604030504040204" pitchFamily="34" charset="0"/>
              </a:rPr>
              <a:t>independent Dutch surveys (e.g. Elsevier)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EF6DF"/>
              </a:solidFill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ea typeface="Verdana" panose="020B0604030504040204" pitchFamily="34" charset="0"/>
              </a:rPr>
              <a:t>Excellent teaching staff </a:t>
            </a:r>
            <a:br>
              <a:rPr lang="en-US" sz="1700" b="1" dirty="0">
                <a:ea typeface="Verdana" panose="020B0604030504040204" pitchFamily="34" charset="0"/>
              </a:rPr>
            </a:br>
            <a:r>
              <a:rPr lang="en-US" sz="1700" dirty="0">
                <a:ea typeface="Verdana" panose="020B0604030504040204" pitchFamily="34" charset="0"/>
              </a:rPr>
              <a:t>(confirmed by internal and external audits) </a:t>
            </a:r>
            <a:br>
              <a:rPr lang="en-US" sz="1700" dirty="0">
                <a:ea typeface="Verdana" panose="020B0604030504040204" pitchFamily="34" charset="0"/>
              </a:rPr>
            </a:br>
            <a:endParaRPr lang="en-US" sz="12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ea typeface="Verdana" panose="020B0604030504040204" pitchFamily="34" charset="0"/>
              </a:rPr>
              <a:t>High-quality facilities, </a:t>
            </a:r>
            <a:r>
              <a:rPr lang="en-US" sz="1700" dirty="0">
                <a:ea typeface="Verdana" panose="020B0604030504040204" pitchFamily="34" charset="0"/>
              </a:rPr>
              <a:t>like a game lab </a:t>
            </a:r>
            <a:br>
              <a:rPr lang="en-US" sz="1700" dirty="0">
                <a:ea typeface="Verdana" panose="020B0604030504040204" pitchFamily="34" charset="0"/>
              </a:rPr>
            </a:br>
            <a:r>
              <a:rPr lang="en-US" sz="1700" dirty="0">
                <a:ea typeface="Verdana" panose="020B0604030504040204" pitchFamily="34" charset="0"/>
              </a:rPr>
              <a:t>and a motion capture lab</a:t>
            </a:r>
          </a:p>
          <a:p>
            <a:endParaRPr lang="en-US" sz="17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ea typeface="Verdana" panose="020B0604030504040204" pitchFamily="34" charset="0"/>
              </a:rPr>
              <a:t>Game and Media Technology is </a:t>
            </a:r>
            <a:r>
              <a:rPr lang="en-US" sz="1700" b="1" dirty="0">
                <a:ea typeface="Verdana" panose="020B0604030504040204" pitchFamily="34" charset="0"/>
              </a:rPr>
              <a:t>unique</a:t>
            </a:r>
            <a:r>
              <a:rPr lang="en-US" sz="1700" dirty="0">
                <a:ea typeface="Verdana" panose="020B0604030504040204" pitchFamily="34" charset="0"/>
              </a:rPr>
              <a:t> </a:t>
            </a:r>
            <a:br>
              <a:rPr lang="en-US" sz="1700" dirty="0">
                <a:ea typeface="Verdana" panose="020B0604030504040204" pitchFamily="34" charset="0"/>
              </a:rPr>
            </a:br>
            <a:r>
              <a:rPr lang="en-US" sz="1700" dirty="0">
                <a:ea typeface="Verdana" panose="020B0604030504040204" pitchFamily="34" charset="0"/>
              </a:rPr>
              <a:t>in Europe, in its focus and quality</a:t>
            </a:r>
            <a:endParaRPr lang="en-US" sz="24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6DF"/>
                </a:solidFill>
                <a:ea typeface="Verdana" panose="020B0604030504040204" pitchFamily="34" charset="0"/>
              </a:rPr>
              <a:t>.</a:t>
            </a:r>
            <a:endParaRPr lang="en-US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ea typeface="Verdana" panose="020B0604030504040204" pitchFamily="34" charset="0"/>
              </a:rPr>
              <a:t>The department is a national and international </a:t>
            </a:r>
            <a:br>
              <a:rPr lang="en-US" sz="1700" dirty="0">
                <a:ea typeface="Verdana" panose="020B0604030504040204" pitchFamily="34" charset="0"/>
              </a:rPr>
            </a:br>
            <a:r>
              <a:rPr lang="en-US" sz="1700" b="1" dirty="0">
                <a:ea typeface="Verdana" panose="020B0604030504040204" pitchFamily="34" charset="0"/>
              </a:rPr>
              <a:t>focal point </a:t>
            </a:r>
            <a:r>
              <a:rPr lang="en-US" sz="1700" dirty="0">
                <a:ea typeface="Verdana" panose="020B0604030504040204" pitchFamily="34" charset="0"/>
              </a:rPr>
              <a:t>for Game Research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346" y="1851670"/>
            <a:ext cx="2220083" cy="31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29960" y="1048019"/>
            <a:ext cx="6120680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000" dirty="0">
                <a:latin typeface="+mj-lt"/>
              </a:rPr>
              <a:t>  What do we expect 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  from you?</a:t>
            </a:r>
          </a:p>
        </p:txBody>
      </p:sp>
      <p:sp>
        <p:nvSpPr>
          <p:cNvPr id="8" name="Rectangle 1"/>
          <p:cNvSpPr/>
          <p:nvPr/>
        </p:nvSpPr>
        <p:spPr>
          <a:xfrm>
            <a:off x="720080" y="1567408"/>
            <a:ext cx="831641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Initiative, autonomy, and motivation</a:t>
            </a:r>
            <a:br>
              <a:rPr lang="en-US" sz="1800" b="1" dirty="0">
                <a:ea typeface="Verdana" panose="020B0604030504040204" pitchFamily="34" charset="0"/>
              </a:rPr>
            </a:b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b="1" dirty="0">
              <a:ea typeface="Verdana" panose="020B0604030504040204" pitchFamily="34" charset="0"/>
            </a:endParaRPr>
          </a:p>
          <a:p>
            <a:endParaRPr lang="en-US" sz="500" b="1" dirty="0">
              <a:ea typeface="Verdana" panose="020B0604030504040204" pitchFamily="34" charset="0"/>
            </a:endParaRPr>
          </a:p>
          <a:p>
            <a:pPr lvl="1"/>
            <a:r>
              <a:rPr lang="en-US" sz="1800" dirty="0">
                <a:ea typeface="Verdana" panose="020B0604030504040204" pitchFamily="34" charset="0"/>
              </a:rPr>
              <a:t>       </a:t>
            </a:r>
            <a:r>
              <a:rPr lang="en-US" sz="1800" dirty="0">
                <a:ea typeface="Verdana" panose="020B0604030504040204" pitchFamily="34" charset="0"/>
                <a:sym typeface="Wingdings" panose="05000000000000000000" pitchFamily="2" charset="2"/>
              </a:rPr>
              <a:t>- </a:t>
            </a:r>
            <a:r>
              <a:rPr lang="en-US" sz="1800" dirty="0">
                <a:ea typeface="Verdana" panose="020B0604030504040204" pitchFamily="34" charset="0"/>
              </a:rPr>
              <a:t>All courses require active participation 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          to be successful</a:t>
            </a:r>
            <a:br>
              <a:rPr lang="en-US" sz="1800" dirty="0">
                <a:ea typeface="Verdana" panose="020B0604030504040204" pitchFamily="34" charset="0"/>
              </a:rPr>
            </a:br>
            <a:endParaRPr lang="en-US" sz="1800" dirty="0">
              <a:ea typeface="Verdana" panose="020B0604030504040204" pitchFamily="34" charset="0"/>
            </a:endParaRPr>
          </a:p>
          <a:p>
            <a:r>
              <a:rPr lang="en-US" sz="1800" dirty="0">
                <a:ea typeface="Verdana" panose="020B0604030504040204" pitchFamily="34" charset="0"/>
              </a:rPr>
              <a:t>       </a:t>
            </a:r>
            <a:r>
              <a:rPr lang="en-US" sz="1800" dirty="0">
                <a:ea typeface="Verdana" panose="020B0604030504040204" pitchFamily="34" charset="0"/>
                <a:sym typeface="Wingdings" panose="05000000000000000000" pitchFamily="2" charset="2"/>
              </a:rPr>
              <a:t>- </a:t>
            </a:r>
            <a:r>
              <a:rPr lang="en-US" sz="1800" dirty="0">
                <a:ea typeface="Verdana" panose="020B0604030504040204" pitchFamily="34" charset="0"/>
              </a:rPr>
              <a:t>Active collaboration with students 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          and staff members</a:t>
            </a:r>
            <a:br>
              <a:rPr lang="en-US" sz="1800" dirty="0">
                <a:ea typeface="Verdana" panose="020B0604030504040204" pitchFamily="34" charset="0"/>
              </a:rPr>
            </a:b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Sufficient level of English</a:t>
            </a:r>
            <a:endParaRPr lang="nl-NL" sz="1800" b="1" dirty="0">
              <a:ea typeface="Verdana" panose="020B0604030504040204" pitchFamily="34" charset="0"/>
            </a:endParaRPr>
          </a:p>
        </p:txBody>
      </p:sp>
      <p:sp>
        <p:nvSpPr>
          <p:cNvPr id="2" name="AutoShape 2" descr="May 11,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/>
          <a:stretch/>
        </p:blipFill>
        <p:spPr bwMode="auto">
          <a:xfrm>
            <a:off x="6084168" y="740306"/>
            <a:ext cx="4235929" cy="50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924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79512" y="866712"/>
            <a:ext cx="6120680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000" dirty="0">
                <a:latin typeface="+mj-lt"/>
              </a:rPr>
              <a:t>  Extracurricular activities</a:t>
            </a:r>
          </a:p>
        </p:txBody>
      </p:sp>
      <p:sp>
        <p:nvSpPr>
          <p:cNvPr id="8" name="Rectangle 1"/>
          <p:cNvSpPr/>
          <p:nvPr/>
        </p:nvSpPr>
        <p:spPr>
          <a:xfrm>
            <a:off x="504056" y="1337156"/>
            <a:ext cx="8316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Many students are active outside their studies</a:t>
            </a:r>
          </a:p>
          <a:p>
            <a:endParaRPr lang="en-US" sz="1800" b="1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DGDARC </a:t>
            </a:r>
            <a:r>
              <a:rPr lang="en-US" sz="1800" dirty="0">
                <a:ea typeface="Verdana" panose="020B0604030504040204" pitchFamily="34" charset="0"/>
              </a:rPr>
              <a:t>(www.dgdarc.com)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i="1" dirty="0">
                <a:ea typeface="Verdana" panose="020B0604030504040204" pitchFamily="34" charset="0"/>
              </a:rPr>
              <a:t>student game development club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Joint game projects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Symposia, lectures, excursions</a:t>
            </a:r>
            <a:br>
              <a:rPr lang="en-US" sz="1800" dirty="0">
                <a:ea typeface="Verdana" panose="020B0604030504040204" pitchFamily="34" charset="0"/>
              </a:rPr>
            </a:b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Dutch Game Garden </a:t>
            </a:r>
            <a:r>
              <a:rPr lang="en-US" sz="1800" dirty="0">
                <a:ea typeface="Verdana" panose="020B0604030504040204" pitchFamily="34" charset="0"/>
              </a:rPr>
              <a:t>(www.dutchgamegarden.nl) 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i="1" dirty="0">
                <a:ea typeface="Verdana" panose="020B0604030504040204" pitchFamily="34" charset="0"/>
              </a:rPr>
              <a:t>incubator for new game companies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Meetings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Game Jams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Advice and support for new companies</a:t>
            </a:r>
            <a:endParaRPr lang="nl-NL" sz="1800" dirty="0">
              <a:ea typeface="Verdana" panose="020B0604030504040204" pitchFamily="34" charset="0"/>
            </a:endParaRPr>
          </a:p>
        </p:txBody>
      </p:sp>
      <p:sp>
        <p:nvSpPr>
          <p:cNvPr id="2" name="AutoShape 2" descr="May 11,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6093756" y="2166007"/>
            <a:ext cx="2889000" cy="1155240"/>
          </a:xfrm>
          <a:prstGeom prst="rect">
            <a:avLst/>
          </a:prstGeom>
          <a:ln>
            <a:noFill/>
          </a:ln>
        </p:spPr>
      </p:pic>
      <p:pic>
        <p:nvPicPr>
          <p:cNvPr id="9" name="Picture 4"/>
          <p:cNvPicPr/>
          <p:nvPr/>
        </p:nvPicPr>
        <p:blipFill>
          <a:blip r:embed="rId4"/>
          <a:stretch/>
        </p:blipFill>
        <p:spPr>
          <a:xfrm>
            <a:off x="6083274" y="3754209"/>
            <a:ext cx="2869920" cy="1142640"/>
          </a:xfrm>
          <a:prstGeom prst="rect">
            <a:avLst/>
          </a:prstGeom>
          <a:ln>
            <a:noFill/>
          </a:ln>
        </p:spPr>
      </p:pic>
      <p:sp>
        <p:nvSpPr>
          <p:cNvPr id="10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23506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99592" y="1059582"/>
            <a:ext cx="4898068" cy="408894"/>
          </a:xfrm>
        </p:spPr>
        <p:txBody>
          <a:bodyPr/>
          <a:lstStyle/>
          <a:p>
            <a:pPr lvl="0"/>
            <a:r>
              <a:rPr lang="en-US" sz="3200" dirty="0">
                <a:latin typeface="+mj-lt"/>
              </a:rPr>
              <a:t>Your crew for today</a:t>
            </a:r>
            <a:br>
              <a:rPr lang="en-US" dirty="0">
                <a:sym typeface="Verdana"/>
              </a:rPr>
            </a:br>
            <a:endParaRPr lang="en-US" dirty="0">
              <a:sym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8150" y="2428673"/>
            <a:ext cx="1907699" cy="2861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98478503"/>
              </p:ext>
            </p:extLst>
          </p:nvPr>
        </p:nvGraphicFramePr>
        <p:xfrm>
          <a:off x="683568" y="1615108"/>
          <a:ext cx="32403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33668912"/>
              </p:ext>
            </p:extLst>
          </p:nvPr>
        </p:nvGraphicFramePr>
        <p:xfrm>
          <a:off x="6084168" y="1615108"/>
          <a:ext cx="32403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1138948"/>
              </p:ext>
            </p:extLst>
          </p:nvPr>
        </p:nvGraphicFramePr>
        <p:xfrm>
          <a:off x="3419872" y="1635646"/>
          <a:ext cx="32403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2322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3855480" y="938720"/>
            <a:ext cx="5325032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nl-NL" sz="3000" dirty="0">
                <a:latin typeface="+mj-lt"/>
              </a:rPr>
              <a:t>  Student story</a:t>
            </a:r>
          </a:p>
        </p:txBody>
      </p:sp>
      <p:sp>
        <p:nvSpPr>
          <p:cNvPr id="8" name="Rectangle 1"/>
          <p:cNvSpPr/>
          <p:nvPr/>
        </p:nvSpPr>
        <p:spPr>
          <a:xfrm>
            <a:off x="4067944" y="1326703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771550"/>
            <a:ext cx="4186192" cy="43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25825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0375" y="771550"/>
            <a:ext cx="4423343" cy="936104"/>
          </a:xfrm>
        </p:spPr>
        <p:txBody>
          <a:bodyPr/>
          <a:lstStyle/>
          <a:p>
            <a:pPr marL="133350" indent="0">
              <a:buNone/>
            </a:pPr>
            <a:r>
              <a:rPr lang="nl-NL" sz="3200" b="1" dirty="0" err="1">
                <a:latin typeface="+mj-lt"/>
              </a:rPr>
              <a:t>After</a:t>
            </a:r>
            <a:r>
              <a:rPr lang="nl-NL" sz="3200" b="1" dirty="0">
                <a:latin typeface="+mj-lt"/>
              </a:rPr>
              <a:t> </a:t>
            </a:r>
            <a:r>
              <a:rPr lang="nl-NL" sz="3200" b="1" dirty="0" err="1">
                <a:latin typeface="+mj-lt"/>
              </a:rPr>
              <a:t>graduation</a:t>
            </a:r>
            <a:r>
              <a:rPr lang="nl-NL" sz="3200" b="1" dirty="0">
                <a:latin typeface="+mj-lt"/>
              </a:rPr>
              <a:t>…</a:t>
            </a:r>
          </a:p>
        </p:txBody>
      </p:sp>
      <p:sp>
        <p:nvSpPr>
          <p:cNvPr id="28" name="Tijdelijke aanduiding voor tekst 13"/>
          <p:cNvSpPr txBox="1">
            <a:spLocks/>
          </p:cNvSpPr>
          <p:nvPr/>
        </p:nvSpPr>
        <p:spPr>
          <a:xfrm>
            <a:off x="6123622" y="3422179"/>
            <a:ext cx="1773901" cy="3787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0000" marR="0" lvl="0" indent="-46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0000" marR="0" lvl="1" indent="-67900" algn="l" rtl="0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40000" marR="0" lvl="2" indent="-8279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720000" marR="0" lvl="3" indent="-10404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00000" marR="0" lvl="4" indent="-1253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4750" marR="0" lvl="5" indent="-9954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9249" marR="0" lvl="6" indent="-10494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3749" marR="0" lvl="7" indent="-11034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08249" marR="0" lvl="8" indent="-10304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3350" indent="0" algn="ctr">
              <a:buFont typeface="Arial"/>
              <a:buNone/>
            </a:pPr>
            <a:endParaRPr lang="nl-NL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63638"/>
            <a:ext cx="78488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97%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recent graduates has a job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search time for first job: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months</a:t>
            </a:r>
            <a:b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 types</a:t>
            </a:r>
            <a:b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00" dirty="0">
                <a:solidFill>
                  <a:srgbClr val="F5D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tabLst>
                <a:tab pos="271463" algn="l"/>
              </a:tabLs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new technologies in game companies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00" dirty="0">
                <a:solidFill>
                  <a:srgbClr val="F5D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Software development at innovative multi-media companies</a:t>
            </a:r>
          </a:p>
          <a:p>
            <a:pPr>
              <a:tabLst>
                <a:tab pos="271463" algn="l"/>
              </a:tabLst>
            </a:pPr>
            <a:r>
              <a:rPr lang="nl-NL" sz="500" dirty="0">
                <a:solidFill>
                  <a:srgbClr val="F5D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500" dirty="0">
              <a:solidFill>
                <a:srgbClr val="F5D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271463" algn="l"/>
              </a:tabLs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PhD positions in academic research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R&amp;D positions in large companies (e.g. Philips or Microsoft)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tabLst>
                <a:tab pos="271463" algn="l"/>
              </a:tabLs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Creating a start-up company in game or media technology</a:t>
            </a:r>
            <a:endParaRPr lang="nl-NL" dirty="0"/>
          </a:p>
        </p:txBody>
      </p:sp>
      <p:sp>
        <p:nvSpPr>
          <p:cNvPr id="3" name="AutoShape 2" descr="Afbeeldingsresultaat voor care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Gerelateerde afbe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90" name="Picture 22" descr="Afbeeldingsresultaat voor icon graduat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71549"/>
            <a:ext cx="4394115" cy="43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9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827584" y="966676"/>
            <a:ext cx="5848201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000" dirty="0">
                <a:latin typeface="+mj-lt"/>
              </a:rPr>
              <a:t>  Alumni stories</a:t>
            </a:r>
          </a:p>
        </p:txBody>
      </p:sp>
      <p:sp>
        <p:nvSpPr>
          <p:cNvPr id="8" name="Rectangle 1"/>
          <p:cNvSpPr/>
          <p:nvPr/>
        </p:nvSpPr>
        <p:spPr>
          <a:xfrm>
            <a:off x="1043608" y="1059582"/>
            <a:ext cx="69482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endParaRPr lang="en-US" sz="16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Dennis </a:t>
            </a:r>
            <a:r>
              <a:rPr lang="en-US" sz="1800" b="1" dirty="0" err="1">
                <a:ea typeface="Verdana" panose="020B0604030504040204" pitchFamily="34" charset="0"/>
              </a:rPr>
              <a:t>Nieuwenhuisen</a:t>
            </a:r>
            <a:endParaRPr lang="en-US" sz="1800" b="1" dirty="0">
              <a:ea typeface="Verdana" panose="020B0604030504040204" pitchFamily="34" charset="0"/>
            </a:endParaRPr>
          </a:p>
          <a:p>
            <a:r>
              <a:rPr lang="en-US" sz="1800" dirty="0">
                <a:ea typeface="Verdana" panose="020B0604030504040204" pitchFamily="34" charset="0"/>
              </a:rPr>
              <a:t>Researcher @ </a:t>
            </a:r>
            <a:r>
              <a:rPr lang="en-US" sz="1800" i="1" dirty="0">
                <a:ea typeface="Verdana" panose="020B0604030504040204" pitchFamily="34" charset="0"/>
              </a:rPr>
              <a:t>National Aerospace Laboratory </a:t>
            </a:r>
            <a:r>
              <a:rPr lang="en-US" sz="1800" dirty="0">
                <a:ea typeface="Verdana" panose="020B0604030504040204" pitchFamily="34" charset="0"/>
              </a:rPr>
              <a:t>(NLR)</a:t>
            </a:r>
          </a:p>
          <a:p>
            <a:endParaRPr lang="en-US" sz="24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Marin </a:t>
            </a:r>
            <a:r>
              <a:rPr lang="en-US" sz="1800" b="1" dirty="0" err="1">
                <a:ea typeface="Verdana" panose="020B0604030504040204" pitchFamily="34" charset="0"/>
              </a:rPr>
              <a:t>Hekman</a:t>
            </a:r>
            <a:endParaRPr lang="en-US" sz="1800" b="1" dirty="0">
              <a:ea typeface="Verdana" panose="020B0604030504040204" pitchFamily="34" charset="0"/>
            </a:endParaRPr>
          </a:p>
          <a:p>
            <a:r>
              <a:rPr lang="en-US" sz="1800" dirty="0">
                <a:ea typeface="Verdana" panose="020B0604030504040204" pitchFamily="34" charset="0"/>
              </a:rPr>
              <a:t>Gameplay programmer @ </a:t>
            </a:r>
            <a:r>
              <a:rPr lang="en-US" sz="1800" i="1" dirty="0">
                <a:ea typeface="Verdana" panose="020B0604030504040204" pitchFamily="34" charset="0"/>
              </a:rPr>
              <a:t>Vanguard Entertainment Group</a:t>
            </a:r>
          </a:p>
          <a:p>
            <a:endParaRPr lang="en-US" sz="24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Ben van </a:t>
            </a:r>
            <a:r>
              <a:rPr lang="en-US" sz="1800" b="1" dirty="0" err="1">
                <a:ea typeface="Verdana" panose="020B0604030504040204" pitchFamily="34" charset="0"/>
              </a:rPr>
              <a:t>Basten</a:t>
            </a:r>
            <a:endParaRPr lang="en-US" sz="1800" b="1" dirty="0">
              <a:ea typeface="Verdana" panose="020B0604030504040204" pitchFamily="34" charset="0"/>
            </a:endParaRPr>
          </a:p>
          <a:p>
            <a:r>
              <a:rPr lang="en-US" sz="1800" dirty="0">
                <a:ea typeface="Verdana" panose="020B0604030504040204" pitchFamily="34" charset="0"/>
              </a:rPr>
              <a:t>Developer @ </a:t>
            </a:r>
            <a:r>
              <a:rPr lang="en-US" sz="1800" i="1" dirty="0" err="1">
                <a:ea typeface="Verdana" panose="020B0604030504040204" pitchFamily="34" charset="0"/>
              </a:rPr>
              <a:t>Motek</a:t>
            </a:r>
            <a:r>
              <a:rPr lang="en-US" sz="1800" i="1" dirty="0">
                <a:ea typeface="Verdana" panose="020B0604030504040204" pitchFamily="34" charset="0"/>
              </a:rPr>
              <a:t> Medical, (</a:t>
            </a:r>
            <a:r>
              <a:rPr lang="en-US" sz="1800" dirty="0">
                <a:ea typeface="Verdana" panose="020B0604030504040204" pitchFamily="34" charset="0"/>
              </a:rPr>
              <a:t>former PhD student)</a:t>
            </a:r>
          </a:p>
          <a:p>
            <a:endParaRPr lang="en-US" sz="24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Diana </a:t>
            </a:r>
            <a:r>
              <a:rPr lang="en-US" sz="1800" b="1" dirty="0" err="1">
                <a:ea typeface="Verdana" panose="020B0604030504040204" pitchFamily="34" charset="0"/>
              </a:rPr>
              <a:t>Vasilescu</a:t>
            </a:r>
            <a:endParaRPr lang="en-US" sz="1800" b="1" dirty="0">
              <a:ea typeface="Verdana" panose="020B0604030504040204" pitchFamily="34" charset="0"/>
            </a:endParaRPr>
          </a:p>
          <a:p>
            <a:r>
              <a:rPr lang="en-US" sz="1800" dirty="0">
                <a:ea typeface="Verdana" panose="020B0604030504040204" pitchFamily="34" charset="0"/>
              </a:rPr>
              <a:t>Game designer @</a:t>
            </a:r>
            <a:r>
              <a:rPr lang="en-US" sz="1800" i="1" dirty="0">
                <a:ea typeface="Verdana" panose="020B0604030504040204" pitchFamily="34" charset="0"/>
              </a:rPr>
              <a:t>Electronic Arts</a:t>
            </a:r>
            <a:endParaRPr lang="nl-NL" sz="1800" dirty="0">
              <a:ea typeface="Verdana" panose="020B0604030504040204" pitchFamily="34" charset="0"/>
            </a:endParaRPr>
          </a:p>
        </p:txBody>
      </p:sp>
      <p:sp>
        <p:nvSpPr>
          <p:cNvPr id="2" name="AutoShape 2" descr="May 11,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/>
          <p:cNvPicPr/>
          <p:nvPr/>
        </p:nvPicPr>
        <p:blipFill>
          <a:blip r:embed="rId3"/>
          <a:stretch/>
        </p:blipFill>
        <p:spPr>
          <a:xfrm>
            <a:off x="7161632" y="899470"/>
            <a:ext cx="2018880" cy="952200"/>
          </a:xfrm>
          <a:prstGeom prst="rect">
            <a:avLst/>
          </a:prstGeom>
          <a:ln>
            <a:noFill/>
          </a:ln>
        </p:spPr>
      </p:pic>
      <p:pic>
        <p:nvPicPr>
          <p:cNvPr id="10" name="Picture 5"/>
          <p:cNvPicPr/>
          <p:nvPr/>
        </p:nvPicPr>
        <p:blipFill>
          <a:blip r:embed="rId4"/>
          <a:stretch/>
        </p:blipFill>
        <p:spPr>
          <a:xfrm>
            <a:off x="7161632" y="1937854"/>
            <a:ext cx="2018880" cy="952200"/>
          </a:xfrm>
          <a:prstGeom prst="rect">
            <a:avLst/>
          </a:prstGeom>
          <a:ln>
            <a:noFill/>
          </a:ln>
        </p:spPr>
      </p:pic>
      <p:pic>
        <p:nvPicPr>
          <p:cNvPr id="11" name="Picture 6"/>
          <p:cNvPicPr/>
          <p:nvPr/>
        </p:nvPicPr>
        <p:blipFill>
          <a:blip r:embed="rId5"/>
          <a:stretch/>
        </p:blipFill>
        <p:spPr>
          <a:xfrm>
            <a:off x="7161632" y="2987702"/>
            <a:ext cx="2018880" cy="952200"/>
          </a:xfrm>
          <a:prstGeom prst="rect">
            <a:avLst/>
          </a:prstGeom>
          <a:ln>
            <a:noFill/>
          </a:ln>
        </p:spPr>
      </p:pic>
      <p:pic>
        <p:nvPicPr>
          <p:cNvPr id="12" name="Picture 10"/>
          <p:cNvPicPr/>
          <p:nvPr/>
        </p:nvPicPr>
        <p:blipFill>
          <a:blip r:embed="rId6"/>
          <a:stretch/>
        </p:blipFill>
        <p:spPr>
          <a:xfrm>
            <a:off x="7161632" y="4066382"/>
            <a:ext cx="2018880" cy="953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411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1960" y="843558"/>
            <a:ext cx="4284117" cy="408894"/>
          </a:xfrm>
        </p:spPr>
        <p:txBody>
          <a:bodyPr/>
          <a:lstStyle/>
          <a:p>
            <a:r>
              <a:rPr lang="en-US" sz="2900" dirty="0">
                <a:latin typeface="+mj-lt"/>
              </a:rPr>
              <a:t>Entry requirements</a:t>
            </a:r>
          </a:p>
        </p:txBody>
      </p:sp>
      <p:sp>
        <p:nvSpPr>
          <p:cNvPr id="7" name="Rectangle 1"/>
          <p:cNvSpPr/>
          <p:nvPr/>
        </p:nvSpPr>
        <p:spPr>
          <a:xfrm>
            <a:off x="4211960" y="1203598"/>
            <a:ext cx="49320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Bachelor degree in Computer Science</a:t>
            </a:r>
            <a:br>
              <a:rPr lang="en-US" sz="1800" b="1" dirty="0">
                <a:ea typeface="Verdana" panose="020B0604030504040204" pitchFamily="34" charset="0"/>
              </a:rPr>
            </a:br>
            <a:r>
              <a:rPr lang="en-US" sz="1600" dirty="0">
                <a:ea typeface="Verdana" panose="020B0604030504040204" pitchFamily="34" charset="0"/>
              </a:rPr>
              <a:t>(or in Science with a minor in Computer Science)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Knowledge of 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 Computer science and logic 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 Data structures and algorithms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 Mathematics, calculus and linear algebra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 Probability and statistics</a:t>
            </a:r>
          </a:p>
          <a:p>
            <a:r>
              <a:rPr lang="en-US" sz="1800" dirty="0">
                <a:ea typeface="Verdana" panose="020B0604030504040204" pitchFamily="34" charset="0"/>
              </a:rPr>
              <a:t>     -  Basic computer-graphic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Motivation and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Proficiency in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Verdana" panose="020B0604030504040204" pitchFamily="34" charset="0"/>
              </a:rPr>
              <a:t>Academic skills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96752" y="757927"/>
            <a:ext cx="6120680" cy="438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93572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784095" y="1453993"/>
            <a:ext cx="5832648" cy="3638037"/>
          </a:xfrm>
        </p:spPr>
        <p:txBody>
          <a:bodyPr/>
          <a:lstStyle/>
          <a:p>
            <a:pPr marL="133350" indent="0">
              <a:buNone/>
            </a:pPr>
            <a:r>
              <a:rPr lang="nl-NL" sz="1800" u="sng" dirty="0">
                <a:solidFill>
                  <a:schemeClr val="tx1"/>
                </a:solidFill>
                <a:latin typeface="+mn-lt"/>
              </a:rPr>
              <a:t>Deadline </a:t>
            </a:r>
            <a:r>
              <a:rPr lang="nl-NL" sz="1800" u="sng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nl-NL" sz="1800" u="sng" dirty="0">
                <a:solidFill>
                  <a:schemeClr val="tx1"/>
                </a:solidFill>
                <a:latin typeface="+mn-lt"/>
              </a:rPr>
              <a:t> non-EU </a:t>
            </a:r>
            <a:r>
              <a:rPr lang="nl-NL" sz="1800" u="sng" dirty="0" err="1">
                <a:solidFill>
                  <a:schemeClr val="tx1"/>
                </a:solidFill>
                <a:latin typeface="+mn-lt"/>
              </a:rPr>
              <a:t>students</a:t>
            </a:r>
            <a:endParaRPr lang="nl-NL" sz="1800" dirty="0">
              <a:solidFill>
                <a:srgbClr val="FFC000"/>
              </a:solidFill>
              <a:latin typeface="+mn-lt"/>
            </a:endParaRPr>
          </a:p>
          <a:p>
            <a:pPr marL="13335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13335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13335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133350" indent="0">
              <a:buNone/>
            </a:pPr>
            <a:endParaRPr lang="nl-NL" u="sng" dirty="0">
              <a:solidFill>
                <a:schemeClr val="tx1"/>
              </a:solidFill>
            </a:endParaRPr>
          </a:p>
          <a:p>
            <a:pPr marL="133350" indent="0">
              <a:buNone/>
            </a:pPr>
            <a:r>
              <a:rPr lang="nl-NL" sz="1800" u="sng" dirty="0">
                <a:solidFill>
                  <a:schemeClr val="tx1"/>
                </a:solidFill>
                <a:latin typeface="+mn-lt"/>
              </a:rPr>
              <a:t>For Dutch </a:t>
            </a:r>
            <a:r>
              <a:rPr lang="nl-NL" sz="1800" u="sng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nl-NL" sz="1800" u="sng" dirty="0">
                <a:solidFill>
                  <a:schemeClr val="tx1"/>
                </a:solidFill>
                <a:latin typeface="+mn-lt"/>
              </a:rPr>
              <a:t> EU </a:t>
            </a:r>
            <a:r>
              <a:rPr lang="nl-NL" sz="1800" u="sng" dirty="0" err="1">
                <a:solidFill>
                  <a:schemeClr val="tx1"/>
                </a:solidFill>
                <a:latin typeface="+mn-lt"/>
              </a:rPr>
              <a:t>students</a:t>
            </a:r>
            <a:endParaRPr lang="nl-NL" sz="1800" u="sng" dirty="0">
              <a:solidFill>
                <a:schemeClr val="tx1"/>
              </a:solidFill>
              <a:latin typeface="+mn-lt"/>
            </a:endParaRPr>
          </a:p>
          <a:p>
            <a:pPr marL="13335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99592" y="866712"/>
            <a:ext cx="5051247" cy="408894"/>
          </a:xfrm>
          <a:prstGeom prst="rect">
            <a:avLst/>
          </a:prstGeom>
          <a:noFill/>
          <a:ln>
            <a:noFill/>
          </a:ln>
        </p:spPr>
        <p:txBody>
          <a:bodyPr lIns="84900" tIns="42450" rIns="84900" bIns="42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nl-NL" sz="3200" u="none" strike="noStrike" cap="none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Application deadlines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963457" y="1906985"/>
            <a:ext cx="3616782" cy="1012660"/>
            <a:chOff x="1375624" y="2421449"/>
            <a:chExt cx="3616782" cy="1012660"/>
          </a:xfrm>
        </p:grpSpPr>
        <p:grpSp>
          <p:nvGrpSpPr>
            <p:cNvPr id="7" name="Groep 6"/>
            <p:cNvGrpSpPr/>
            <p:nvPr/>
          </p:nvGrpSpPr>
          <p:grpSpPr>
            <a:xfrm>
              <a:off x="1375624" y="2535849"/>
              <a:ext cx="3600240" cy="898260"/>
              <a:chOff x="1375624" y="1544401"/>
              <a:chExt cx="3600240" cy="898260"/>
            </a:xfrm>
          </p:grpSpPr>
          <p:grpSp>
            <p:nvGrpSpPr>
              <p:cNvPr id="25" name="Groep 24"/>
              <p:cNvGrpSpPr/>
              <p:nvPr/>
            </p:nvGrpSpPr>
            <p:grpSpPr>
              <a:xfrm>
                <a:off x="1375624" y="1544401"/>
                <a:ext cx="3600240" cy="883333"/>
                <a:chOff x="2475725" y="2200260"/>
                <a:chExt cx="3600240" cy="883333"/>
              </a:xfrm>
            </p:grpSpPr>
            <p:sp>
              <p:nvSpPr>
                <p:cNvPr id="29" name="Rechthoek 28"/>
                <p:cNvSpPr/>
                <p:nvPr/>
              </p:nvSpPr>
              <p:spPr>
                <a:xfrm>
                  <a:off x="2475725" y="2200260"/>
                  <a:ext cx="864000" cy="8640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Rechthoek 29"/>
                <p:cNvSpPr/>
                <p:nvPr/>
              </p:nvSpPr>
              <p:spPr>
                <a:xfrm>
                  <a:off x="3599873" y="2219497"/>
                  <a:ext cx="864000" cy="86409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/>
                <p:cNvSpPr/>
                <p:nvPr/>
              </p:nvSpPr>
              <p:spPr>
                <a:xfrm>
                  <a:off x="4635965" y="2211710"/>
                  <a:ext cx="1440000" cy="86409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28" name="Tekstvak 27"/>
              <p:cNvSpPr txBox="1"/>
              <p:nvPr/>
            </p:nvSpPr>
            <p:spPr>
              <a:xfrm>
                <a:off x="1380020" y="2115499"/>
                <a:ext cx="641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DAY</a:t>
                </a:r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2527848" y="2112785"/>
                <a:ext cx="86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rgbClr val="FFC000"/>
                    </a:solidFill>
                  </a:rPr>
                  <a:t>MONTH</a:t>
                </a: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3895904" y="2134884"/>
                <a:ext cx="86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YEAR</a:t>
                </a:r>
              </a:p>
            </p:txBody>
          </p:sp>
        </p:grpSp>
        <p:grpSp>
          <p:nvGrpSpPr>
            <p:cNvPr id="6" name="Groep 5"/>
            <p:cNvGrpSpPr/>
            <p:nvPr/>
          </p:nvGrpSpPr>
          <p:grpSpPr>
            <a:xfrm>
              <a:off x="1375624" y="2421449"/>
              <a:ext cx="3616782" cy="1003830"/>
              <a:chOff x="1212063" y="1464213"/>
              <a:chExt cx="3616782" cy="1003830"/>
            </a:xfrm>
          </p:grpSpPr>
          <p:pic>
            <p:nvPicPr>
              <p:cNvPr id="44" name="Picture 6" descr="Afbeeldingsresultaat voor scheurkalender icoon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5000" l="7500" r="92143">
                            <a14:foregroundMark x1="12857" y1="79286" x2="12857" y2="79286"/>
                            <a14:foregroundMark x1="12857" y1="82857" x2="12857" y2="86429"/>
                            <a14:foregroundMark x1="15714" y1="89643" x2="83214" y2="89286"/>
                            <a14:foregroundMark x1="86786" y1="63214" x2="86786" y2="85714"/>
                            <a14:foregroundMark x1="87500" y1="87500" x2="87500" y2="87500"/>
                            <a14:foregroundMark x1="86071" y1="90000" x2="26786" y2="91786"/>
                            <a14:foregroundMark x1="10357" y1="93214" x2="42500" y2="90000"/>
                            <a14:foregroundMark x1="8929" y1="77857" x2="11071" y2="92857"/>
                            <a14:foregroundMark x1="22500" y1="91786" x2="88214" y2="91786"/>
                            <a14:foregroundMark x1="90357" y1="12500" x2="90714" y2="78214"/>
                            <a14:backgroundMark x1="21786" y1="18214" x2="79643" y2="82857"/>
                            <a14:backgroundMark x1="78214" y1="23929" x2="25357" y2="79286"/>
                            <a14:backgroundMark x1="24643" y1="55357" x2="59643" y2="78929"/>
                            <a14:backgroundMark x1="21429" y1="30714" x2="22143" y2="65000"/>
                            <a14:backgroundMark x1="77500" y1="31071" x2="68929" y2="83214"/>
                            <a14:backgroundMark x1="47500" y1="19643" x2="47500" y2="19643"/>
                            <a14:backgroundMark x1="38929" y1="16071" x2="56071" y2="18214"/>
                            <a14:backgroundMark x1="64286" y1="17500" x2="49286" y2="45000"/>
                            <a14:backgroundMark x1="36786" y1="19643" x2="51786" y2="37500"/>
                            <a14:backgroundMark x1="18214" y1="17500" x2="18929" y2="26429"/>
                            <a14:backgroundMark x1="77143" y1="18214" x2="79643" y2="29286"/>
                            <a14:backgroundMark x1="25000" y1="65357" x2="23214" y2="77143"/>
                            <a14:backgroundMark x1="19643" y1="79643" x2="53929" y2="80000"/>
                            <a14:backgroundMark x1="80357" y1="16429" x2="78214" y2="46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97" t="1307" r="10004" b="9593"/>
              <a:stretch/>
            </p:blipFill>
            <p:spPr bwMode="auto">
              <a:xfrm>
                <a:off x="3372303" y="1464213"/>
                <a:ext cx="1456542" cy="992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212063" y="1475128"/>
                <a:ext cx="917153" cy="992915"/>
                <a:chOff x="1746586" y="1983639"/>
                <a:chExt cx="917153" cy="992915"/>
              </a:xfrm>
            </p:grpSpPr>
            <p:pic>
              <p:nvPicPr>
                <p:cNvPr id="3078" name="Picture 6" descr="Afbeeldingsresultaat voor scheurkalender icoon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95000" l="7500" r="92143">
                              <a14:foregroundMark x1="12857" y1="79286" x2="12857" y2="79286"/>
                              <a14:foregroundMark x1="12857" y1="82857" x2="12857" y2="86429"/>
                              <a14:foregroundMark x1="15714" y1="89643" x2="83214" y2="89286"/>
                              <a14:foregroundMark x1="86786" y1="63214" x2="86786" y2="85714"/>
                              <a14:foregroundMark x1="87500" y1="87500" x2="87500" y2="87500"/>
                              <a14:foregroundMark x1="86071" y1="90000" x2="26786" y2="91786"/>
                              <a14:foregroundMark x1="10357" y1="93214" x2="42500" y2="90000"/>
                              <a14:foregroundMark x1="8929" y1="77857" x2="11071" y2="92857"/>
                              <a14:foregroundMark x1="22500" y1="91786" x2="88214" y2="91786"/>
                              <a14:foregroundMark x1="90357" y1="12500" x2="90714" y2="78214"/>
                              <a14:backgroundMark x1="21786" y1="18214" x2="79643" y2="82857"/>
                              <a14:backgroundMark x1="78214" y1="23929" x2="25357" y2="79286"/>
                              <a14:backgroundMark x1="24643" y1="55357" x2="59643" y2="78929"/>
                              <a14:backgroundMark x1="21429" y1="30714" x2="22143" y2="65000"/>
                              <a14:backgroundMark x1="77500" y1="31071" x2="68929" y2="83214"/>
                              <a14:backgroundMark x1="47500" y1="19643" x2="47500" y2="19643"/>
                              <a14:backgroundMark x1="38929" y1="16071" x2="56071" y2="18214"/>
                              <a14:backgroundMark x1="64286" y1="17500" x2="49286" y2="45000"/>
                              <a14:backgroundMark x1="36786" y1="19643" x2="51786" y2="37500"/>
                              <a14:backgroundMark x1="18214" y1="17500" x2="18929" y2="26429"/>
                              <a14:backgroundMark x1="77143" y1="18214" x2="79643" y2="29286"/>
                              <a14:backgroundMark x1="25000" y1="65357" x2="23214" y2="77143"/>
                              <a14:backgroundMark x1="19643" y1="79643" x2="53929" y2="80000"/>
                              <a14:backgroundMark x1="80357" y1="16429" x2="78214" y2="4642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97" t="1307" r="10004" b="9593"/>
                <a:stretch/>
              </p:blipFill>
              <p:spPr bwMode="auto">
                <a:xfrm>
                  <a:off x="1746586" y="1983639"/>
                  <a:ext cx="907580" cy="9929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Tekstvak 25"/>
                <p:cNvSpPr txBox="1"/>
                <p:nvPr/>
              </p:nvSpPr>
              <p:spPr>
                <a:xfrm>
                  <a:off x="1806580" y="2070013"/>
                  <a:ext cx="85715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4000" dirty="0"/>
                    <a:t>01</a:t>
                  </a:r>
                </a:p>
              </p:txBody>
            </p:sp>
          </p:grpSp>
          <p:pic>
            <p:nvPicPr>
              <p:cNvPr id="43" name="Picture 6" descr="Afbeeldingsresultaat voor scheurkalender icoon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5000" l="7500" r="92143">
                            <a14:foregroundMark x1="12857" y1="79286" x2="12857" y2="79286"/>
                            <a14:foregroundMark x1="12857" y1="82857" x2="12857" y2="86429"/>
                            <a14:foregroundMark x1="15714" y1="89643" x2="83214" y2="89286"/>
                            <a14:foregroundMark x1="86786" y1="63214" x2="86786" y2="85714"/>
                            <a14:foregroundMark x1="87500" y1="87500" x2="87500" y2="87500"/>
                            <a14:foregroundMark x1="86071" y1="90000" x2="26786" y2="91786"/>
                            <a14:foregroundMark x1="10357" y1="93214" x2="42500" y2="90000"/>
                            <a14:foregroundMark x1="8929" y1="77857" x2="11071" y2="92857"/>
                            <a14:foregroundMark x1="22500" y1="91786" x2="88214" y2="91786"/>
                            <a14:foregroundMark x1="90357" y1="12500" x2="90714" y2="78214"/>
                            <a14:backgroundMark x1="21786" y1="18214" x2="79643" y2="82857"/>
                            <a14:backgroundMark x1="78214" y1="23929" x2="25357" y2="79286"/>
                            <a14:backgroundMark x1="24643" y1="55357" x2="59643" y2="78929"/>
                            <a14:backgroundMark x1="21429" y1="30714" x2="22143" y2="65000"/>
                            <a14:backgroundMark x1="77500" y1="31071" x2="68929" y2="83214"/>
                            <a14:backgroundMark x1="47500" y1="19643" x2="47500" y2="19643"/>
                            <a14:backgroundMark x1="38929" y1="16071" x2="56071" y2="18214"/>
                            <a14:backgroundMark x1="64286" y1="17500" x2="49286" y2="45000"/>
                            <a14:backgroundMark x1="36786" y1="19643" x2="51786" y2="37500"/>
                            <a14:backgroundMark x1="18214" y1="17500" x2="18929" y2="26429"/>
                            <a14:backgroundMark x1="77143" y1="18214" x2="79643" y2="29286"/>
                            <a14:backgroundMark x1="25000" y1="65357" x2="23214" y2="77143"/>
                            <a14:backgroundMark x1="19643" y1="79643" x2="53929" y2="80000"/>
                            <a14:backgroundMark x1="80357" y1="16429" x2="78214" y2="46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97" t="1307" r="10004" b="9593"/>
              <a:stretch/>
            </p:blipFill>
            <p:spPr bwMode="auto">
              <a:xfrm>
                <a:off x="2320707" y="1464213"/>
                <a:ext cx="907580" cy="992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kstvak 34"/>
              <p:cNvSpPr txBox="1"/>
              <p:nvPr/>
            </p:nvSpPr>
            <p:spPr>
              <a:xfrm>
                <a:off x="2338228" y="1558788"/>
                <a:ext cx="8571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dirty="0">
                    <a:solidFill>
                      <a:srgbClr val="FFC000"/>
                    </a:solidFill>
                  </a:rPr>
                  <a:t>04</a:t>
                </a:r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3363133" y="1558787"/>
                <a:ext cx="14412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dirty="0"/>
                  <a:t>2018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902299" y="2021385"/>
            <a:ext cx="4032448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33350"/>
            <a:r>
              <a:rPr lang="en-US" sz="1800" b="1" dirty="0">
                <a:solidFill>
                  <a:schemeClr val="tx1"/>
                </a:solidFill>
              </a:rPr>
              <a:t>Scholarships</a:t>
            </a:r>
          </a:p>
          <a:p>
            <a:r>
              <a:rPr lang="en-US" dirty="0"/>
              <a:t> 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Utrecht Excellence Scholarship (non-EU)</a:t>
            </a:r>
          </a:p>
          <a:p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 Submit your application before: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 February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1021701" y="3647322"/>
            <a:ext cx="3616782" cy="1012660"/>
            <a:chOff x="1375624" y="2421449"/>
            <a:chExt cx="3616782" cy="1012660"/>
          </a:xfrm>
        </p:grpSpPr>
        <p:grpSp>
          <p:nvGrpSpPr>
            <p:cNvPr id="33" name="Groep 32"/>
            <p:cNvGrpSpPr/>
            <p:nvPr/>
          </p:nvGrpSpPr>
          <p:grpSpPr>
            <a:xfrm>
              <a:off x="1375624" y="2535849"/>
              <a:ext cx="3600240" cy="898260"/>
              <a:chOff x="1375624" y="1544401"/>
              <a:chExt cx="3600240" cy="898260"/>
            </a:xfrm>
          </p:grpSpPr>
          <p:grpSp>
            <p:nvGrpSpPr>
              <p:cNvPr id="48" name="Groep 47"/>
              <p:cNvGrpSpPr/>
              <p:nvPr/>
            </p:nvGrpSpPr>
            <p:grpSpPr>
              <a:xfrm>
                <a:off x="1375624" y="1544401"/>
                <a:ext cx="3600240" cy="883333"/>
                <a:chOff x="2475725" y="2200260"/>
                <a:chExt cx="3600240" cy="883333"/>
              </a:xfrm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2475725" y="2200260"/>
                  <a:ext cx="864000" cy="8640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3599873" y="2219497"/>
                  <a:ext cx="864000" cy="86409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4635965" y="2211710"/>
                  <a:ext cx="1440000" cy="86409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49" name="Tekstvak 48"/>
              <p:cNvSpPr txBox="1"/>
              <p:nvPr/>
            </p:nvSpPr>
            <p:spPr>
              <a:xfrm>
                <a:off x="1380020" y="2115499"/>
                <a:ext cx="641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DAY</a:t>
                </a:r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>
                <a:off x="2527848" y="2112785"/>
                <a:ext cx="86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rgbClr val="FFC000"/>
                    </a:solidFill>
                  </a:rPr>
                  <a:t>MONTH</a:t>
                </a:r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>
                <a:off x="3895904" y="2134884"/>
                <a:ext cx="86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YEAR</a:t>
                </a:r>
              </a:p>
            </p:txBody>
          </p:sp>
        </p:grpSp>
        <p:grpSp>
          <p:nvGrpSpPr>
            <p:cNvPr id="34" name="Groep 33"/>
            <p:cNvGrpSpPr/>
            <p:nvPr/>
          </p:nvGrpSpPr>
          <p:grpSpPr>
            <a:xfrm>
              <a:off x="1375624" y="2421449"/>
              <a:ext cx="3616782" cy="1003830"/>
              <a:chOff x="1212063" y="1464213"/>
              <a:chExt cx="3616782" cy="1003830"/>
            </a:xfrm>
          </p:grpSpPr>
          <p:pic>
            <p:nvPicPr>
              <p:cNvPr id="37" name="Picture 6" descr="Afbeeldingsresultaat voor scheurkalender icoon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5000" l="7500" r="92143">
                            <a14:foregroundMark x1="12857" y1="79286" x2="12857" y2="79286"/>
                            <a14:foregroundMark x1="12857" y1="82857" x2="12857" y2="86429"/>
                            <a14:foregroundMark x1="15714" y1="89643" x2="83214" y2="89286"/>
                            <a14:foregroundMark x1="86786" y1="63214" x2="86786" y2="85714"/>
                            <a14:foregroundMark x1="87500" y1="87500" x2="87500" y2="87500"/>
                            <a14:foregroundMark x1="86071" y1="90000" x2="26786" y2="91786"/>
                            <a14:foregroundMark x1="10357" y1="93214" x2="42500" y2="90000"/>
                            <a14:foregroundMark x1="8929" y1="77857" x2="11071" y2="92857"/>
                            <a14:foregroundMark x1="22500" y1="91786" x2="88214" y2="91786"/>
                            <a14:foregroundMark x1="90357" y1="12500" x2="90714" y2="78214"/>
                            <a14:backgroundMark x1="21786" y1="18214" x2="79643" y2="82857"/>
                            <a14:backgroundMark x1="78214" y1="23929" x2="25357" y2="79286"/>
                            <a14:backgroundMark x1="24643" y1="55357" x2="59643" y2="78929"/>
                            <a14:backgroundMark x1="21429" y1="30714" x2="22143" y2="65000"/>
                            <a14:backgroundMark x1="77500" y1="31071" x2="68929" y2="83214"/>
                            <a14:backgroundMark x1="47500" y1="19643" x2="47500" y2="19643"/>
                            <a14:backgroundMark x1="38929" y1="16071" x2="56071" y2="18214"/>
                            <a14:backgroundMark x1="64286" y1="17500" x2="49286" y2="45000"/>
                            <a14:backgroundMark x1="36786" y1="19643" x2="51786" y2="37500"/>
                            <a14:backgroundMark x1="18214" y1="17500" x2="18929" y2="26429"/>
                            <a14:backgroundMark x1="77143" y1="18214" x2="79643" y2="29286"/>
                            <a14:backgroundMark x1="25000" y1="65357" x2="23214" y2="77143"/>
                            <a14:backgroundMark x1="19643" y1="79643" x2="53929" y2="80000"/>
                            <a14:backgroundMark x1="80357" y1="16429" x2="78214" y2="46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97" t="1307" r="10004" b="9593"/>
              <a:stretch/>
            </p:blipFill>
            <p:spPr bwMode="auto">
              <a:xfrm>
                <a:off x="3372303" y="1464213"/>
                <a:ext cx="1456542" cy="992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8" name="Group 2"/>
              <p:cNvGrpSpPr/>
              <p:nvPr/>
            </p:nvGrpSpPr>
            <p:grpSpPr>
              <a:xfrm>
                <a:off x="1212063" y="1475128"/>
                <a:ext cx="917153" cy="992915"/>
                <a:chOff x="1746586" y="1983639"/>
                <a:chExt cx="917153" cy="992915"/>
              </a:xfrm>
            </p:grpSpPr>
            <p:pic>
              <p:nvPicPr>
                <p:cNvPr id="46" name="Picture 6" descr="Afbeeldingsresultaat voor scheurkalender icoon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95000" l="7500" r="92143">
                              <a14:foregroundMark x1="12857" y1="79286" x2="12857" y2="79286"/>
                              <a14:foregroundMark x1="12857" y1="82857" x2="12857" y2="86429"/>
                              <a14:foregroundMark x1="15714" y1="89643" x2="83214" y2="89286"/>
                              <a14:foregroundMark x1="86786" y1="63214" x2="86786" y2="85714"/>
                              <a14:foregroundMark x1="87500" y1="87500" x2="87500" y2="87500"/>
                              <a14:foregroundMark x1="86071" y1="90000" x2="26786" y2="91786"/>
                              <a14:foregroundMark x1="10357" y1="93214" x2="42500" y2="90000"/>
                              <a14:foregroundMark x1="8929" y1="77857" x2="11071" y2="92857"/>
                              <a14:foregroundMark x1="22500" y1="91786" x2="88214" y2="91786"/>
                              <a14:foregroundMark x1="90357" y1="12500" x2="90714" y2="78214"/>
                              <a14:backgroundMark x1="21786" y1="18214" x2="79643" y2="82857"/>
                              <a14:backgroundMark x1="78214" y1="23929" x2="25357" y2="79286"/>
                              <a14:backgroundMark x1="24643" y1="55357" x2="59643" y2="78929"/>
                              <a14:backgroundMark x1="21429" y1="30714" x2="22143" y2="65000"/>
                              <a14:backgroundMark x1="77500" y1="31071" x2="68929" y2="83214"/>
                              <a14:backgroundMark x1="47500" y1="19643" x2="47500" y2="19643"/>
                              <a14:backgroundMark x1="38929" y1="16071" x2="56071" y2="18214"/>
                              <a14:backgroundMark x1="64286" y1="17500" x2="49286" y2="45000"/>
                              <a14:backgroundMark x1="36786" y1="19643" x2="51786" y2="37500"/>
                              <a14:backgroundMark x1="18214" y1="17500" x2="18929" y2="26429"/>
                              <a14:backgroundMark x1="77143" y1="18214" x2="79643" y2="29286"/>
                              <a14:backgroundMark x1="25000" y1="65357" x2="23214" y2="77143"/>
                              <a14:backgroundMark x1="19643" y1="79643" x2="53929" y2="80000"/>
                              <a14:backgroundMark x1="80357" y1="16429" x2="78214" y2="4642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97" t="1307" r="10004" b="9593"/>
                <a:stretch/>
              </p:blipFill>
              <p:spPr bwMode="auto">
                <a:xfrm>
                  <a:off x="1746586" y="1983639"/>
                  <a:ext cx="907580" cy="9929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Tekstvak 46"/>
                <p:cNvSpPr txBox="1"/>
                <p:nvPr/>
              </p:nvSpPr>
              <p:spPr>
                <a:xfrm>
                  <a:off x="1806580" y="2070013"/>
                  <a:ext cx="85715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4000" dirty="0"/>
                    <a:t>01</a:t>
                  </a:r>
                </a:p>
              </p:txBody>
            </p:sp>
          </p:grpSp>
          <p:pic>
            <p:nvPicPr>
              <p:cNvPr id="41" name="Picture 6" descr="Afbeeldingsresultaat voor scheurkalender icoon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5000" l="7500" r="92143">
                            <a14:foregroundMark x1="12857" y1="79286" x2="12857" y2="79286"/>
                            <a14:foregroundMark x1="12857" y1="82857" x2="12857" y2="86429"/>
                            <a14:foregroundMark x1="15714" y1="89643" x2="83214" y2="89286"/>
                            <a14:foregroundMark x1="86786" y1="63214" x2="86786" y2="85714"/>
                            <a14:foregroundMark x1="87500" y1="87500" x2="87500" y2="87500"/>
                            <a14:foregroundMark x1="86071" y1="90000" x2="26786" y2="91786"/>
                            <a14:foregroundMark x1="10357" y1="93214" x2="42500" y2="90000"/>
                            <a14:foregroundMark x1="8929" y1="77857" x2="11071" y2="92857"/>
                            <a14:foregroundMark x1="22500" y1="91786" x2="88214" y2="91786"/>
                            <a14:foregroundMark x1="90357" y1="12500" x2="90714" y2="78214"/>
                            <a14:backgroundMark x1="21786" y1="18214" x2="79643" y2="82857"/>
                            <a14:backgroundMark x1="78214" y1="23929" x2="25357" y2="79286"/>
                            <a14:backgroundMark x1="24643" y1="55357" x2="59643" y2="78929"/>
                            <a14:backgroundMark x1="21429" y1="30714" x2="22143" y2="65000"/>
                            <a14:backgroundMark x1="77500" y1="31071" x2="68929" y2="83214"/>
                            <a14:backgroundMark x1="47500" y1="19643" x2="47500" y2="19643"/>
                            <a14:backgroundMark x1="38929" y1="16071" x2="56071" y2="18214"/>
                            <a14:backgroundMark x1="64286" y1="17500" x2="49286" y2="45000"/>
                            <a14:backgroundMark x1="36786" y1="19643" x2="51786" y2="37500"/>
                            <a14:backgroundMark x1="18214" y1="17500" x2="18929" y2="26429"/>
                            <a14:backgroundMark x1="77143" y1="18214" x2="79643" y2="29286"/>
                            <a14:backgroundMark x1="25000" y1="65357" x2="23214" y2="77143"/>
                            <a14:backgroundMark x1="19643" y1="79643" x2="53929" y2="80000"/>
                            <a14:backgroundMark x1="80357" y1="16429" x2="78214" y2="464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97" t="1307" r="10004" b="9593"/>
              <a:stretch/>
            </p:blipFill>
            <p:spPr bwMode="auto">
              <a:xfrm>
                <a:off x="2320707" y="1464213"/>
                <a:ext cx="907580" cy="992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kstvak 41"/>
              <p:cNvSpPr txBox="1"/>
              <p:nvPr/>
            </p:nvSpPr>
            <p:spPr>
              <a:xfrm>
                <a:off x="2338228" y="1558788"/>
                <a:ext cx="8571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dirty="0">
                    <a:solidFill>
                      <a:srgbClr val="FFC000"/>
                    </a:solidFill>
                  </a:rPr>
                  <a:t>06</a:t>
                </a:r>
              </a:p>
            </p:txBody>
          </p:sp>
          <p:sp>
            <p:nvSpPr>
              <p:cNvPr id="45" name="Tekstvak 44"/>
              <p:cNvSpPr txBox="1"/>
              <p:nvPr/>
            </p:nvSpPr>
            <p:spPr>
              <a:xfrm>
                <a:off x="3363133" y="1558787"/>
                <a:ext cx="14412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dirty="0"/>
                  <a:t>2018</a:t>
                </a:r>
              </a:p>
            </p:txBody>
          </p:sp>
        </p:grpSp>
      </p:grpSp>
      <p:sp>
        <p:nvSpPr>
          <p:cNvPr id="55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16614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Q&amp;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al 3"/>
          <p:cNvSpPr/>
          <p:nvPr/>
        </p:nvSpPr>
        <p:spPr>
          <a:xfrm>
            <a:off x="2339752" y="1725487"/>
            <a:ext cx="2376264" cy="23762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/>
          <p:cNvSpPr/>
          <p:nvPr/>
        </p:nvSpPr>
        <p:spPr>
          <a:xfrm>
            <a:off x="4499992" y="1712382"/>
            <a:ext cx="2376264" cy="23762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2687750" y="1700185"/>
            <a:ext cx="16802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54589" y="1712382"/>
            <a:ext cx="146706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283968" y="2355726"/>
            <a:ext cx="6976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endParaRPr lang="nl-NL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531825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 flipH="1">
            <a:off x="1025966" y="1635646"/>
            <a:ext cx="5346234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Questions?</a:t>
            </a:r>
            <a:br>
              <a:rPr lang="en-US" sz="1800" b="1" dirty="0"/>
            </a:br>
            <a:endParaRPr lang="en-US" sz="1700" b="1" dirty="0"/>
          </a:p>
          <a:p>
            <a:pPr>
              <a:lnSpc>
                <a:spcPct val="90000"/>
              </a:lnSpc>
            </a:pPr>
            <a:r>
              <a:rPr lang="en-US" sz="1700" b="1" dirty="0" err="1"/>
              <a:t>Programme</a:t>
            </a:r>
            <a:r>
              <a:rPr lang="en-US" sz="1700" b="1" dirty="0"/>
              <a:t> coordinators</a:t>
            </a:r>
            <a:r>
              <a:rPr lang="en-US" sz="1700" dirty="0"/>
              <a:t> </a:t>
            </a:r>
            <a:br>
              <a:rPr lang="en-US" sz="1700" dirty="0"/>
            </a:br>
            <a:r>
              <a:rPr lang="en-US" sz="1700" dirty="0"/>
              <a:t>Roland Geraerts &amp; Maarten Löffler </a:t>
            </a:r>
            <a:br>
              <a:rPr lang="en-US" sz="1700" dirty="0"/>
            </a:b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coordinator.gmt@uu.nl </a:t>
            </a:r>
            <a:br>
              <a:rPr lang="en-US" sz="1700" dirty="0"/>
            </a:br>
            <a:r>
              <a:rPr lang="en-US" sz="17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Student ambassador</a:t>
            </a:r>
            <a:r>
              <a:rPr lang="en-US" sz="1700" dirty="0"/>
              <a:t> </a:t>
            </a:r>
            <a:br>
              <a:rPr lang="en-US" sz="1700" dirty="0"/>
            </a:br>
            <a:r>
              <a:rPr lang="en-US" sz="1700" dirty="0" err="1"/>
              <a:t>Ishdeep</a:t>
            </a:r>
            <a:r>
              <a:rPr lang="en-US" sz="1700" dirty="0"/>
              <a:t> Bhandari</a:t>
            </a:r>
            <a:br>
              <a:rPr lang="en-US" sz="1700" dirty="0"/>
            </a:b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i.p.s.bhandari@students.uu.nl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br>
              <a:rPr lang="en-US" sz="1700" b="1" dirty="0">
                <a:solidFill>
                  <a:schemeClr val="tx1"/>
                </a:solidFill>
              </a:rPr>
            </a:br>
            <a:endParaRPr lang="en-US" sz="1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 or visit the website: </a:t>
            </a:r>
            <a:r>
              <a:rPr lang="en-US" sz="1700" dirty="0">
                <a:hlinkClick r:id="rId3"/>
              </a:rPr>
              <a:t>uu.nl/masters/</a:t>
            </a:r>
            <a:r>
              <a:rPr lang="en-US" sz="1700" dirty="0" err="1">
                <a:hlinkClick r:id="rId3"/>
              </a:rPr>
              <a:t>gmt</a:t>
            </a:r>
            <a:r>
              <a:rPr lang="en-US" sz="1700" dirty="0"/>
              <a:t>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899592" y="915566"/>
            <a:ext cx="5904656" cy="408894"/>
          </a:xfrm>
        </p:spPr>
        <p:txBody>
          <a:bodyPr/>
          <a:lstStyle/>
          <a:p>
            <a:r>
              <a:rPr lang="nl-NL" sz="3200" dirty="0">
                <a:latin typeface="+mj-lt"/>
              </a:rPr>
              <a:t>THANK YOU FOR JOINING!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  <p:grpSp>
        <p:nvGrpSpPr>
          <p:cNvPr id="2" name="Groep 1"/>
          <p:cNvGrpSpPr/>
          <p:nvPr/>
        </p:nvGrpSpPr>
        <p:grpSpPr>
          <a:xfrm>
            <a:off x="5292080" y="1608635"/>
            <a:ext cx="3619887" cy="3465895"/>
            <a:chOff x="5292080" y="1737465"/>
            <a:chExt cx="3619887" cy="3465895"/>
          </a:xfrm>
        </p:grpSpPr>
        <p:pic>
          <p:nvPicPr>
            <p:cNvPr id="11" name="Picture 2" descr="Afbeeldingsresultaat voor computer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737465"/>
              <a:ext cx="3619887" cy="3465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361942"/>
              <a:ext cx="3331923" cy="157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7"/>
            <a:stretch/>
          </p:blipFill>
          <p:spPr bwMode="auto">
            <a:xfrm>
              <a:off x="5436096" y="1941039"/>
              <a:ext cx="3331923" cy="42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4" descr="Afbeeldingsresultaat voor pij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522" flipV="1">
            <a:off x="4895234" y="4254717"/>
            <a:ext cx="1020086" cy="7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3707904" y="938720"/>
            <a:ext cx="5325032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nl-NL" sz="3000" dirty="0">
                <a:latin typeface="+mj-lt"/>
              </a:rPr>
              <a:t>Game &amp; Media Technology</a:t>
            </a:r>
          </a:p>
        </p:txBody>
      </p:sp>
      <p:sp>
        <p:nvSpPr>
          <p:cNvPr id="8" name="Rectangle 1"/>
          <p:cNvSpPr/>
          <p:nvPr/>
        </p:nvSpPr>
        <p:spPr>
          <a:xfrm>
            <a:off x="3923928" y="1326703"/>
            <a:ext cx="50760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International </a:t>
            </a:r>
            <a:r>
              <a:rPr lang="en-US" sz="1800" b="1" dirty="0">
                <a:ea typeface="Verdana" panose="020B0604030504040204" pitchFamily="34" charset="0"/>
              </a:rPr>
              <a:t>research master</a:t>
            </a:r>
            <a:r>
              <a:rPr lang="en-US" sz="1800" dirty="0">
                <a:ea typeface="Verdana" panose="020B0604030504040204" pitchFamily="34" charset="0"/>
              </a:rPr>
              <a:t>, in </a:t>
            </a:r>
            <a:r>
              <a:rPr lang="en-US" sz="1800" b="1" dirty="0">
                <a:ea typeface="Verdana" panose="020B0604030504040204" pitchFamily="34" charset="0"/>
              </a:rPr>
              <a:t>English</a:t>
            </a:r>
            <a:br>
              <a:rPr lang="en-US" sz="1800" dirty="0">
                <a:ea typeface="Verdana" panose="020B0604030504040204" pitchFamily="34" charset="0"/>
              </a:rPr>
            </a:br>
            <a:endParaRPr lang="en-US" sz="18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Leads to a </a:t>
            </a:r>
            <a:r>
              <a:rPr lang="en-US" sz="1800" b="1" dirty="0">
                <a:ea typeface="Verdana" panose="020B0604030504040204" pitchFamily="34" charset="0"/>
              </a:rPr>
              <a:t>Master of Science </a:t>
            </a:r>
            <a:r>
              <a:rPr lang="en-US" sz="1800" dirty="0">
                <a:ea typeface="Verdana" panose="020B0604030504040204" pitchFamily="34" charset="0"/>
              </a:rPr>
              <a:t>degree (MSc)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Full time, </a:t>
            </a:r>
            <a:r>
              <a:rPr lang="en-US" sz="1800" b="1" dirty="0">
                <a:ea typeface="Verdana" panose="020B0604030504040204" pitchFamily="34" charset="0"/>
              </a:rPr>
              <a:t>two years</a:t>
            </a:r>
            <a:br>
              <a:rPr lang="en-US" sz="1800" dirty="0">
                <a:ea typeface="Verdana" panose="020B0604030504040204" pitchFamily="34" charset="0"/>
              </a:rPr>
            </a:br>
            <a:endParaRPr lang="en-US" sz="18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About </a:t>
            </a:r>
            <a:r>
              <a:rPr lang="en-US" sz="1800" b="1" dirty="0">
                <a:ea typeface="Verdana" panose="020B0604030504040204" pitchFamily="34" charset="0"/>
              </a:rPr>
              <a:t>40 </a:t>
            </a:r>
            <a:r>
              <a:rPr lang="en-US" sz="1800" dirty="0">
                <a:ea typeface="Verdana" panose="020B0604030504040204" pitchFamily="34" charset="0"/>
              </a:rPr>
              <a:t>students per year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Training for </a:t>
            </a:r>
            <a:r>
              <a:rPr lang="en-US" sz="1800" b="1" dirty="0">
                <a:ea typeface="Verdana" panose="020B0604030504040204" pitchFamily="34" charset="0"/>
              </a:rPr>
              <a:t>developer or researcher</a:t>
            </a:r>
            <a:r>
              <a:rPr lang="en-US" sz="1800" dirty="0">
                <a:ea typeface="Verdana" panose="020B0604030504040204" pitchFamily="34" charset="0"/>
              </a:rPr>
              <a:t>, 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500" dirty="0">
                <a:solidFill>
                  <a:srgbClr val="F5D300"/>
                </a:solidFill>
                <a:ea typeface="Verdana" panose="020B0604030504040204" pitchFamily="34" charset="0"/>
              </a:rPr>
              <a:t>.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in an </a:t>
            </a:r>
            <a:r>
              <a:rPr lang="en-US" sz="1800" b="1" dirty="0">
                <a:ea typeface="Verdana" panose="020B0604030504040204" pitchFamily="34" charset="0"/>
              </a:rPr>
              <a:t>R&amp;D</a:t>
            </a:r>
            <a:r>
              <a:rPr lang="en-US" sz="1800" dirty="0">
                <a:ea typeface="Verdana" panose="020B0604030504040204" pitchFamily="34" charset="0"/>
              </a:rPr>
              <a:t> </a:t>
            </a:r>
            <a:r>
              <a:rPr lang="en-US" sz="1800" b="1" dirty="0">
                <a:ea typeface="Verdana" panose="020B0604030504040204" pitchFamily="34" charset="0"/>
              </a:rPr>
              <a:t>or</a:t>
            </a:r>
            <a:r>
              <a:rPr lang="en-US" sz="1800" dirty="0">
                <a:ea typeface="Verdana" panose="020B0604030504040204" pitchFamily="34" charset="0"/>
              </a:rPr>
              <a:t> </a:t>
            </a:r>
            <a:r>
              <a:rPr lang="en-US" sz="1800" b="1" dirty="0">
                <a:ea typeface="Verdana" panose="020B0604030504040204" pitchFamily="34" charset="0"/>
              </a:rPr>
              <a:t>academic</a:t>
            </a:r>
            <a:r>
              <a:rPr lang="en-US" sz="1800" dirty="0">
                <a:ea typeface="Verdana" panose="020B0604030504040204" pitchFamily="34" charset="0"/>
              </a:rPr>
              <a:t> environment 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500" dirty="0">
                <a:solidFill>
                  <a:srgbClr val="F5D300"/>
                </a:solidFill>
                <a:ea typeface="Verdana" panose="020B0604030504040204" pitchFamily="34" charset="0"/>
              </a:rPr>
              <a:t>.</a:t>
            </a:r>
            <a:br>
              <a:rPr lang="en-US" sz="1800" dirty="0">
                <a:ea typeface="Verdana" panose="020B0604030504040204" pitchFamily="34" charset="0"/>
              </a:rPr>
            </a:br>
            <a:r>
              <a:rPr lang="en-US" sz="1800" dirty="0">
                <a:ea typeface="Verdana" panose="020B0604030504040204" pitchFamily="34" charset="0"/>
              </a:rPr>
              <a:t>in the area of </a:t>
            </a:r>
            <a:r>
              <a:rPr lang="en-US" sz="1800" b="1" dirty="0">
                <a:ea typeface="Verdana" panose="020B0604030504040204" pitchFamily="34" charset="0"/>
              </a:rPr>
              <a:t>Game or Media </a:t>
            </a:r>
            <a:r>
              <a:rPr lang="en-US" sz="1800" dirty="0">
                <a:ea typeface="Verdana" panose="020B0604030504040204" pitchFamily="34" charset="0"/>
              </a:rPr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3"/>
          <a:srcRect l="17651"/>
          <a:stretch/>
        </p:blipFill>
        <p:spPr>
          <a:xfrm flipH="1">
            <a:off x="-1980728" y="771549"/>
            <a:ext cx="5652772" cy="4560137"/>
          </a:xfrm>
          <a:prstGeom prst="rect">
            <a:avLst/>
          </a:prstGeom>
          <a:ln>
            <a:noFill/>
          </a:ln>
        </p:spPr>
      </p:pic>
      <p:sp>
        <p:nvSpPr>
          <p:cNvPr id="10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43182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3"/>
          <a:stretch/>
        </p:blipFill>
        <p:spPr>
          <a:xfrm>
            <a:off x="971600" y="760488"/>
            <a:ext cx="7416824" cy="4383012"/>
          </a:xfrm>
          <a:prstGeom prst="rect">
            <a:avLst/>
          </a:prstGeom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09912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942745" y="1030863"/>
            <a:ext cx="5325032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nl-NL" sz="3000" dirty="0" err="1">
                <a:latin typeface="+mj-lt"/>
              </a:rPr>
              <a:t>Who</a:t>
            </a:r>
            <a:r>
              <a:rPr lang="nl-NL" sz="3000" dirty="0">
                <a:latin typeface="+mj-lt"/>
              </a:rPr>
              <a:t> are we?</a:t>
            </a:r>
          </a:p>
        </p:txBody>
      </p:sp>
      <p:sp>
        <p:nvSpPr>
          <p:cNvPr id="8" name="Rectangle 1"/>
          <p:cNvSpPr/>
          <p:nvPr/>
        </p:nvSpPr>
        <p:spPr>
          <a:xfrm>
            <a:off x="1008112" y="1396970"/>
            <a:ext cx="507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Divisions</a:t>
            </a:r>
          </a:p>
          <a:p>
            <a:r>
              <a:rPr lang="nl-NL" sz="1200" b="1" dirty="0">
                <a:solidFill>
                  <a:srgbClr val="FFFF00"/>
                </a:solidFill>
                <a:ea typeface="Verdana" panose="020B0604030504040204" pitchFamily="34" charset="0"/>
              </a:rPr>
              <a:t>.</a:t>
            </a:r>
            <a:endParaRPr lang="en-US" sz="1200" b="1" dirty="0">
              <a:solidFill>
                <a:srgbClr val="FFFF00"/>
              </a:solidFill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ea typeface="Verdana" panose="020B0604030504040204" pitchFamily="34" charset="0"/>
              </a:rPr>
              <a:t>Virtual Worlds</a:t>
            </a:r>
            <a:br>
              <a:rPr lang="en-US" sz="1800" i="1" dirty="0">
                <a:ea typeface="Verdana" panose="020B0604030504040204" pitchFamily="34" charset="0"/>
              </a:rPr>
            </a:br>
            <a:endParaRPr lang="en-US" sz="1800" i="1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ea typeface="Verdana" panose="020B0604030504040204" pitchFamily="34" charset="0"/>
              </a:rPr>
              <a:t>Interaction Technology</a:t>
            </a:r>
            <a:br>
              <a:rPr lang="en-US" sz="1800" i="1" dirty="0">
                <a:ea typeface="Verdana" panose="020B0604030504040204" pitchFamily="34" charset="0"/>
              </a:rPr>
            </a:br>
            <a:endParaRPr lang="en-US" sz="1800" i="1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Software Systems</a:t>
            </a:r>
            <a:br>
              <a:rPr lang="en-US" sz="1800" dirty="0">
                <a:ea typeface="Verdana" panose="020B0604030504040204" pitchFamily="34" charset="0"/>
              </a:rPr>
            </a:b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Artificial 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4959092" y="751012"/>
            <a:ext cx="4209869" cy="4403693"/>
            <a:chOff x="4883219" y="719049"/>
            <a:chExt cx="4225285" cy="450447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219" y="1862961"/>
              <a:ext cx="1175040" cy="117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/>
            <p:nvPr/>
          </p:nvPicPr>
          <p:blipFill rotWithShape="1">
            <a:blip r:embed="rId4"/>
            <a:srcRect b="7119"/>
            <a:stretch/>
          </p:blipFill>
          <p:spPr>
            <a:xfrm>
              <a:off x="5890368" y="4001506"/>
              <a:ext cx="1039311" cy="122201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" name="Groep 8"/>
            <p:cNvGrpSpPr/>
            <p:nvPr/>
          </p:nvGrpSpPr>
          <p:grpSpPr>
            <a:xfrm>
              <a:off x="4883220" y="719049"/>
              <a:ext cx="4225284" cy="4493011"/>
              <a:chOff x="4844754" y="843558"/>
              <a:chExt cx="4225284" cy="4493011"/>
            </a:xfrm>
          </p:grpSpPr>
          <p:pic>
            <p:nvPicPr>
              <p:cNvPr id="12" name="Picture 15"/>
              <p:cNvPicPr/>
              <p:nvPr/>
            </p:nvPicPr>
            <p:blipFill rotWithShape="1">
              <a:blip r:embed="rId5"/>
              <a:srcRect l="14830" t="6192" r="2648" b="17817"/>
              <a:stretch/>
            </p:blipFill>
            <p:spPr>
              <a:xfrm>
                <a:off x="6878195" y="4136419"/>
                <a:ext cx="1140737" cy="12001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Afbeelding 1"/>
              <p:cNvPicPr/>
              <p:nvPr/>
            </p:nvPicPr>
            <p:blipFill rotWithShape="1">
              <a:blip r:embed="rId6"/>
              <a:srcRect b="23741"/>
              <a:stretch/>
            </p:blipFill>
            <p:spPr>
              <a:xfrm>
                <a:off x="7978424" y="844689"/>
                <a:ext cx="1085760" cy="11662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Afbeelding 3"/>
              <p:cNvPicPr/>
              <p:nvPr/>
            </p:nvPicPr>
            <p:blipFill rotWithShape="1">
              <a:blip r:embed="rId7"/>
              <a:srcRect b="18772"/>
              <a:stretch/>
            </p:blipFill>
            <p:spPr>
              <a:xfrm>
                <a:off x="5824893" y="843559"/>
                <a:ext cx="1066320" cy="113501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Afbeelding 2"/>
              <p:cNvPicPr/>
              <p:nvPr/>
            </p:nvPicPr>
            <p:blipFill rotWithShape="1">
              <a:blip r:embed="rId8"/>
              <a:srcRect b="24916"/>
              <a:stretch/>
            </p:blipFill>
            <p:spPr>
              <a:xfrm>
                <a:off x="4844754" y="843558"/>
                <a:ext cx="1015560" cy="114391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Picture 10"/>
              <p:cNvPicPr/>
              <p:nvPr/>
            </p:nvPicPr>
            <p:blipFill rotWithShape="1">
              <a:blip r:embed="rId9"/>
              <a:srcRect t="7454" b="15797"/>
              <a:stretch/>
            </p:blipFill>
            <p:spPr>
              <a:xfrm>
                <a:off x="6879479" y="843558"/>
                <a:ext cx="1114200" cy="114671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Picture 16"/>
              <p:cNvPicPr/>
              <p:nvPr/>
            </p:nvPicPr>
            <p:blipFill rotWithShape="1">
              <a:blip r:embed="rId10"/>
              <a:srcRect t="5677" b="9260"/>
              <a:stretch/>
            </p:blipFill>
            <p:spPr>
              <a:xfrm>
                <a:off x="5860314" y="1978572"/>
                <a:ext cx="1038240" cy="119062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Picture 2"/>
              <p:cNvPicPr/>
              <p:nvPr/>
            </p:nvPicPr>
            <p:blipFill rotWithShape="1">
              <a:blip r:embed="rId11"/>
              <a:srcRect t="12845" b="10248"/>
              <a:stretch/>
            </p:blipFill>
            <p:spPr>
              <a:xfrm>
                <a:off x="6879479" y="3162510"/>
                <a:ext cx="1139453" cy="108882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Picture 14"/>
              <p:cNvPicPr/>
              <p:nvPr/>
            </p:nvPicPr>
            <p:blipFill rotWithShape="1">
              <a:blip r:embed="rId12"/>
              <a:srcRect b="10999"/>
              <a:stretch/>
            </p:blipFill>
            <p:spPr>
              <a:xfrm>
                <a:off x="6879479" y="1978573"/>
                <a:ext cx="1170720" cy="119062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" name="Picture 6"/>
              <p:cNvPicPr/>
              <p:nvPr/>
            </p:nvPicPr>
            <p:blipFill rotWithShape="1">
              <a:blip r:embed="rId13"/>
              <a:srcRect t="7998" r="6188" b="17721"/>
              <a:stretch/>
            </p:blipFill>
            <p:spPr>
              <a:xfrm>
                <a:off x="8018932" y="1990268"/>
                <a:ext cx="1045252" cy="117892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Picture 7"/>
              <p:cNvPicPr/>
              <p:nvPr/>
            </p:nvPicPr>
            <p:blipFill rotWithShape="1">
              <a:blip r:embed="rId14"/>
              <a:srcRect t="7266" r="-719" b="10217"/>
              <a:stretch/>
            </p:blipFill>
            <p:spPr>
              <a:xfrm>
                <a:off x="4844755" y="4251334"/>
                <a:ext cx="1015559" cy="108523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Picture 17"/>
              <p:cNvPicPr/>
              <p:nvPr/>
            </p:nvPicPr>
            <p:blipFill rotWithShape="1">
              <a:blip r:embed="rId15"/>
              <a:srcRect t="2209" b="15421"/>
              <a:stretch/>
            </p:blipFill>
            <p:spPr>
              <a:xfrm>
                <a:off x="8018932" y="3169197"/>
                <a:ext cx="1051106" cy="108427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11"/>
              <p:cNvPicPr/>
              <p:nvPr/>
            </p:nvPicPr>
            <p:blipFill rotWithShape="1">
              <a:blip r:embed="rId16"/>
              <a:srcRect b="4128"/>
              <a:stretch/>
            </p:blipFill>
            <p:spPr>
              <a:xfrm>
                <a:off x="4844754" y="3162510"/>
                <a:ext cx="1015559" cy="108882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0" name="Picture 13"/>
            <p:cNvPicPr/>
            <p:nvPr/>
          </p:nvPicPr>
          <p:blipFill rotWithShape="1">
            <a:blip r:embed="rId17"/>
            <a:srcRect t="8689" b="1936"/>
            <a:stretch/>
          </p:blipFill>
          <p:spPr>
            <a:xfrm>
              <a:off x="5898780" y="3044688"/>
              <a:ext cx="1017882" cy="1082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hthoek 10"/>
            <p:cNvSpPr>
              <a:spLocks noChangeAspect="1"/>
            </p:cNvSpPr>
            <p:nvPr/>
          </p:nvSpPr>
          <p:spPr>
            <a:xfrm>
              <a:off x="8057399" y="4128961"/>
              <a:ext cx="1051105" cy="1093503"/>
            </a:xfrm>
            <a:prstGeom prst="rect">
              <a:avLst/>
            </a:prstGeom>
            <a:blipFill rotWithShape="1">
              <a:blip r:embed="rId18"/>
              <a:srcRect/>
              <a:stretch>
                <a:fillRect l="-11003" r="-8953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38814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067944" y="843558"/>
            <a:ext cx="4932040" cy="408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nl-NL" sz="3200" dirty="0" err="1">
                <a:latin typeface="+mj-lt"/>
              </a:rPr>
              <a:t>Collaboration</a:t>
            </a:r>
            <a:endParaRPr lang="nl-NL" sz="3200" dirty="0">
              <a:latin typeface="+mj-lt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4067944" y="1276761"/>
            <a:ext cx="50760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Faculty of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Faculty of Humanities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Other universities (also abroad)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Utrecht School of the Arts</a:t>
            </a:r>
          </a:p>
          <a:p>
            <a:endParaRPr lang="en-US" sz="1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Research institutes</a:t>
            </a:r>
            <a:r>
              <a:rPr lang="en-US" sz="1800" dirty="0"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TNO, </a:t>
            </a:r>
            <a:r>
              <a:rPr lang="en-US" sz="1800" dirty="0" err="1">
                <a:ea typeface="Verdana" panose="020B0604030504040204" pitchFamily="34" charset="0"/>
              </a:rPr>
              <a:t>Waag</a:t>
            </a:r>
            <a:r>
              <a:rPr lang="en-US" sz="1800" dirty="0">
                <a:ea typeface="Verdana" panose="020B0604030504040204" pitchFamily="34" charset="0"/>
              </a:rPr>
              <a:t> Society, Thales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Companies</a:t>
            </a:r>
            <a:r>
              <a:rPr lang="en-US" sz="1800" dirty="0"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Entertainment games: Guerrilla, </a:t>
            </a:r>
            <a:r>
              <a:rPr lang="en-US" sz="1800" dirty="0" err="1">
                <a:ea typeface="Verdana" panose="020B0604030504040204" pitchFamily="34" charset="0"/>
              </a:rPr>
              <a:t>Gamious</a:t>
            </a:r>
            <a:endParaRPr lang="en-US" sz="1800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Serious games: VSTEP, GreenDino, RANJ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Verdana" panose="020B0604030504040204" pitchFamily="34" charset="0"/>
              </a:rPr>
              <a:t>Other: </a:t>
            </a:r>
            <a:r>
              <a:rPr lang="en-US" sz="1800" dirty="0" err="1">
                <a:ea typeface="Verdana" panose="020B0604030504040204" pitchFamily="34" charset="0"/>
              </a:rPr>
              <a:t>Cyclomedia</a:t>
            </a:r>
            <a:r>
              <a:rPr lang="en-US" sz="1800" dirty="0">
                <a:ea typeface="Verdana" panose="020B0604030504040204" pitchFamily="34" charset="0"/>
              </a:rPr>
              <a:t>, Movares, Google, …</a:t>
            </a:r>
            <a:endParaRPr lang="nl-NL" sz="1800" dirty="0">
              <a:ea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" b="3715"/>
          <a:stretch/>
        </p:blipFill>
        <p:spPr bwMode="auto">
          <a:xfrm>
            <a:off x="-36511" y="760517"/>
            <a:ext cx="3946360" cy="447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7463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923" y="915566"/>
            <a:ext cx="4356125" cy="408894"/>
          </a:xfrm>
        </p:spPr>
        <p:txBody>
          <a:bodyPr/>
          <a:lstStyle/>
          <a:p>
            <a:r>
              <a:rPr lang="nl-NL" sz="3000" dirty="0" err="1">
                <a:latin typeface="+mj-lt"/>
              </a:rPr>
              <a:t>Programme</a:t>
            </a:r>
            <a:r>
              <a:rPr lang="nl-NL" sz="3000" dirty="0">
                <a:latin typeface="+mj-lt"/>
              </a:rPr>
              <a:t> </a:t>
            </a:r>
            <a:r>
              <a:rPr lang="nl-NL" sz="3000" dirty="0" err="1">
                <a:latin typeface="+mj-lt"/>
              </a:rPr>
              <a:t>structure</a:t>
            </a:r>
            <a:endParaRPr lang="nl-NL" sz="3000" dirty="0">
              <a:latin typeface="+mj-lt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683568" y="1375124"/>
            <a:ext cx="47161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First year: courses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Deficiency courses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At least 6 dedicated courses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External courses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Colloquium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Second year</a:t>
            </a:r>
            <a:r>
              <a:rPr lang="en-US" sz="1800" dirty="0">
                <a:ea typeface="Verdana" panose="020B0604030504040204" pitchFamily="34" charset="0"/>
              </a:rPr>
              <a:t>: </a:t>
            </a:r>
            <a:r>
              <a:rPr lang="en-US" sz="1800" b="1" dirty="0">
                <a:ea typeface="Verdana" panose="020B0604030504040204" pitchFamily="34" charset="0"/>
              </a:rPr>
              <a:t>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Optional: small project (1 block)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Thesis project: (3 blocks)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Colloquium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a typeface="Verdana" panose="020B0604030504040204" pitchFamily="34" charset="0"/>
            </a:endParaRPr>
          </a:p>
          <a:p>
            <a:r>
              <a:rPr lang="en-US" sz="1800" b="1" dirty="0">
                <a:ea typeface="Verdana" panose="020B0604030504040204" pitchFamily="34" charset="0"/>
              </a:rPr>
              <a:t>Individual study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with coordinator Maarten Löffler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7064027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  <p:sp>
        <p:nvSpPr>
          <p:cNvPr id="2" name="AutoShape 2" descr="April 20,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/>
          <a:stretch/>
        </p:blipFill>
        <p:spPr bwMode="auto">
          <a:xfrm>
            <a:off x="5220072" y="747449"/>
            <a:ext cx="5596629" cy="439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66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5849" y="195486"/>
            <a:ext cx="3944623" cy="408894"/>
          </a:xfrm>
        </p:spPr>
        <p:txBody>
          <a:bodyPr/>
          <a:lstStyle/>
          <a:p>
            <a:pPr algn="r"/>
            <a:r>
              <a:rPr lang="nl-NL" sz="3200" dirty="0" err="1">
                <a:latin typeface="+mj-lt"/>
              </a:rPr>
              <a:t>Study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scheme</a:t>
            </a:r>
            <a:endParaRPr lang="nl-NL" sz="3200" dirty="0">
              <a:latin typeface="+mj-lt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10380"/>
              </p:ext>
            </p:extLst>
          </p:nvPr>
        </p:nvGraphicFramePr>
        <p:xfrm>
          <a:off x="1043608" y="1131590"/>
          <a:ext cx="7776865" cy="36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5D300"/>
                          </a:solidFill>
                        </a:rPr>
                        <a:t>Block 1</a:t>
                      </a:r>
                      <a:br>
                        <a:rPr lang="nl-NL" dirty="0">
                          <a:solidFill>
                            <a:srgbClr val="F5D300"/>
                          </a:solidFill>
                        </a:rPr>
                      </a:br>
                      <a:r>
                        <a:rPr lang="nl-NL" b="0" i="1" dirty="0">
                          <a:solidFill>
                            <a:srgbClr val="F5D300"/>
                          </a:solidFill>
                        </a:rPr>
                        <a:t>10</a:t>
                      </a:r>
                      <a:r>
                        <a:rPr lang="nl-NL" b="0" i="1" baseline="0" dirty="0">
                          <a:solidFill>
                            <a:srgbClr val="F5D300"/>
                          </a:solidFill>
                        </a:rPr>
                        <a:t> weeks</a:t>
                      </a:r>
                      <a:endParaRPr lang="en-US" b="0" dirty="0">
                        <a:solidFill>
                          <a:srgbClr val="F5D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5D300"/>
                          </a:solidFill>
                        </a:rPr>
                        <a:t>Block 2</a:t>
                      </a:r>
                      <a:br>
                        <a:rPr lang="nl-NL" dirty="0">
                          <a:solidFill>
                            <a:srgbClr val="F5D300"/>
                          </a:solidFill>
                        </a:rPr>
                      </a:br>
                      <a:r>
                        <a:rPr lang="nl-NL" b="0" i="1" dirty="0">
                          <a:solidFill>
                            <a:srgbClr val="F5D300"/>
                          </a:solidFill>
                        </a:rPr>
                        <a:t>10</a:t>
                      </a:r>
                      <a:r>
                        <a:rPr lang="nl-NL" b="0" i="1" baseline="0" dirty="0">
                          <a:solidFill>
                            <a:srgbClr val="F5D300"/>
                          </a:solidFill>
                        </a:rPr>
                        <a:t> weeks</a:t>
                      </a:r>
                      <a:endParaRPr lang="en-US" dirty="0">
                        <a:solidFill>
                          <a:srgbClr val="F5D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5D300"/>
                          </a:solidFill>
                        </a:rPr>
                        <a:t>Block 3</a:t>
                      </a:r>
                      <a:br>
                        <a:rPr lang="nl-NL" dirty="0">
                          <a:solidFill>
                            <a:srgbClr val="F5D300"/>
                          </a:solidFill>
                        </a:rPr>
                      </a:br>
                      <a:r>
                        <a:rPr lang="nl-NL" b="0" i="1" dirty="0">
                          <a:solidFill>
                            <a:srgbClr val="F5D300"/>
                          </a:solidFill>
                        </a:rPr>
                        <a:t>10</a:t>
                      </a:r>
                      <a:r>
                        <a:rPr lang="nl-NL" b="0" i="1" baseline="0" dirty="0">
                          <a:solidFill>
                            <a:srgbClr val="F5D300"/>
                          </a:solidFill>
                        </a:rPr>
                        <a:t> weeks</a:t>
                      </a:r>
                      <a:endParaRPr lang="en-US" dirty="0">
                        <a:solidFill>
                          <a:srgbClr val="F5D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>
                          <a:solidFill>
                            <a:srgbClr val="F5D300"/>
                          </a:solidFill>
                        </a:rPr>
                        <a:t>Block 4</a:t>
                      </a:r>
                      <a:br>
                        <a:rPr lang="nl-NL" baseline="0" dirty="0">
                          <a:solidFill>
                            <a:srgbClr val="F5D300"/>
                          </a:solidFill>
                        </a:rPr>
                      </a:br>
                      <a:r>
                        <a:rPr lang="nl-NL" b="0" i="1" dirty="0">
                          <a:solidFill>
                            <a:srgbClr val="F5D300"/>
                          </a:solidFill>
                        </a:rPr>
                        <a:t>10</a:t>
                      </a:r>
                      <a:r>
                        <a:rPr lang="nl-NL" b="0" i="1" baseline="0" dirty="0">
                          <a:solidFill>
                            <a:srgbClr val="F5D300"/>
                          </a:solidFill>
                        </a:rPr>
                        <a:t> weeks</a:t>
                      </a:r>
                      <a:endParaRPr lang="en-US" dirty="0">
                        <a:solidFill>
                          <a:srgbClr val="F5D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 rowSpan="2"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F5D300"/>
                          </a:solidFill>
                        </a:rPr>
                        <a:t>YEAR 1</a:t>
                      </a:r>
                      <a:br>
                        <a:rPr lang="nl-NL" b="1" dirty="0">
                          <a:solidFill>
                            <a:srgbClr val="F5D300"/>
                          </a:solidFill>
                        </a:rPr>
                      </a:br>
                      <a:r>
                        <a:rPr lang="nl-NL" b="1" i="1" dirty="0">
                          <a:solidFill>
                            <a:srgbClr val="F5D300"/>
                          </a:solidFill>
                        </a:rPr>
                        <a:t>(60 EC)</a:t>
                      </a:r>
                      <a:endParaRPr lang="en-US" b="1" i="1" dirty="0">
                        <a:solidFill>
                          <a:srgbClr val="F5D300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Motion </a:t>
                      </a:r>
                      <a:r>
                        <a:rPr lang="nl-NL" sz="14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and</a:t>
                      </a:r>
                      <a:r>
                        <a:rPr lang="nl-NL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nl-NL" sz="14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Manipulation</a:t>
                      </a: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Course</a:t>
                      </a:r>
                      <a:endParaRPr lang="en-US" b="1" dirty="0"/>
                    </a:p>
                    <a:p>
                      <a:pPr algn="ctr"/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Computer </a:t>
                      </a:r>
                      <a:r>
                        <a:rPr lang="nl-NL" sz="14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Vision</a:t>
                      </a: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Course</a:t>
                      </a:r>
                      <a:endParaRPr lang="en-US" b="1" dirty="0"/>
                    </a:p>
                    <a:p>
                      <a:pPr algn="ctr"/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Course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Course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Course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Course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 rowSpan="2"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F5D300"/>
                          </a:solidFill>
                        </a:rPr>
                        <a:t>YEAR 2</a:t>
                      </a:r>
                      <a:br>
                        <a:rPr lang="nl-NL" b="1" dirty="0">
                          <a:solidFill>
                            <a:srgbClr val="F5D300"/>
                          </a:solidFill>
                        </a:rPr>
                      </a:br>
                      <a:r>
                        <a:rPr lang="nl-NL" b="1" i="1" dirty="0">
                          <a:solidFill>
                            <a:srgbClr val="F5D300"/>
                          </a:solidFill>
                        </a:rPr>
                        <a:t>(60 EC)</a:t>
                      </a:r>
                      <a:endParaRPr lang="en-US" b="1" i="1" dirty="0">
                        <a:solidFill>
                          <a:srgbClr val="F5D300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Course</a:t>
                      </a:r>
                      <a:endParaRPr lang="en-US" b="1" dirty="0"/>
                    </a:p>
                    <a:p>
                      <a:pPr algn="ctr"/>
                      <a:endParaRPr lang="en-US" dirty="0"/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Thesis</a:t>
                      </a:r>
                      <a:r>
                        <a:rPr lang="nl-NL" b="1" baseline="0" dirty="0"/>
                        <a:t> Project </a:t>
                      </a:r>
                      <a:r>
                        <a:rPr lang="nl-NL" b="1" baseline="0" dirty="0" err="1"/>
                        <a:t>Phase</a:t>
                      </a:r>
                      <a:r>
                        <a:rPr lang="nl-NL" b="1" baseline="0" dirty="0"/>
                        <a:t> 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Thesis</a:t>
                      </a:r>
                      <a:r>
                        <a:rPr lang="nl-NL" b="1" baseline="0" dirty="0"/>
                        <a:t> Project </a:t>
                      </a:r>
                    </a:p>
                    <a:p>
                      <a:pPr algn="ctr"/>
                      <a:r>
                        <a:rPr lang="nl-NL" b="1" baseline="0" dirty="0" err="1"/>
                        <a:t>Phase</a:t>
                      </a:r>
                      <a:r>
                        <a:rPr lang="nl-NL" b="1" baseline="0" dirty="0"/>
                        <a:t> 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5D3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Small Project</a:t>
                      </a: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 rot="5400000">
            <a:off x="7838781" y="3750301"/>
            <a:ext cx="1440161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>
                    <a:lumMod val="95000"/>
                  </a:schemeClr>
                </a:solidFill>
              </a:rPr>
              <a:t>Colloquium</a:t>
            </a: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4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923" y="1059582"/>
            <a:ext cx="39960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ea typeface="Verdana" panose="020B0604030504040204" pitchFamily="34" charset="0"/>
              </a:rPr>
              <a:t>Motion and Manipulation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ea typeface="Verdana" panose="020B0604030504040204" pitchFamily="34" charset="0"/>
              </a:rPr>
              <a:t>Computer Vision</a:t>
            </a:r>
            <a:br>
              <a:rPr lang="en-US" sz="1600" b="1" dirty="0">
                <a:ea typeface="Verdana" panose="020B0604030504040204" pitchFamily="34" charset="0"/>
              </a:rPr>
            </a:br>
            <a:endParaRPr lang="en-US" sz="1600" b="1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Computer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Advanced Graphics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Geometric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Game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Multimodal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Multimedia Retrieval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Crowd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Pattern 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Games and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Mobile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Sound and Music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Verdana" panose="020B0604030504040204" pitchFamily="34" charset="0"/>
              </a:rPr>
              <a:t>Optimization and Vectorization</a:t>
            </a:r>
            <a:endParaRPr lang="nl-NL" sz="1600" dirty="0">
              <a:ea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624508"/>
            <a:ext cx="4464496" cy="291058"/>
          </a:xfrm>
        </p:spPr>
        <p:txBody>
          <a:bodyPr/>
          <a:lstStyle/>
          <a:p>
            <a:br>
              <a:rPr lang="nl-NL" sz="3000" dirty="0">
                <a:latin typeface="+mj-lt"/>
              </a:rPr>
            </a:br>
            <a:r>
              <a:rPr lang="nl-NL" sz="3000" dirty="0">
                <a:latin typeface="+mj-lt"/>
              </a:rPr>
              <a:t>Courses</a:t>
            </a:r>
          </a:p>
        </p:txBody>
      </p:sp>
      <p:pic>
        <p:nvPicPr>
          <p:cNvPr id="8" name="Picture 4"/>
          <p:cNvPicPr/>
          <p:nvPr/>
        </p:nvPicPr>
        <p:blipFill rotWithShape="1">
          <a:blip r:embed="rId3"/>
          <a:srcRect r="15048"/>
          <a:stretch/>
        </p:blipFill>
        <p:spPr>
          <a:xfrm flipH="1">
            <a:off x="4811668" y="759148"/>
            <a:ext cx="5376956" cy="4476897"/>
          </a:xfrm>
          <a:prstGeom prst="rect">
            <a:avLst/>
          </a:prstGeom>
          <a:ln>
            <a:noFill/>
          </a:ln>
        </p:spPr>
      </p:pic>
      <p:sp>
        <p:nvSpPr>
          <p:cNvPr id="9" name="TextBox 3"/>
          <p:cNvSpPr txBox="1"/>
          <p:nvPr/>
        </p:nvSpPr>
        <p:spPr>
          <a:xfrm>
            <a:off x="7020272" y="135672"/>
            <a:ext cx="20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Tw Cen MT Condensed" panose="020B0606020104020203" pitchFamily="34" charset="0"/>
              </a:rPr>
              <a:t>WEBINAR  </a:t>
            </a:r>
          </a:p>
          <a:p>
            <a:pPr algn="r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34630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495</Words>
  <Application>Microsoft Office PowerPoint</Application>
  <PresentationFormat>Diavoorstelling (16:9)</PresentationFormat>
  <Paragraphs>264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DejaVu Sans</vt:lpstr>
      <vt:lpstr>Tw Cen MT Condensed</vt:lpstr>
      <vt:lpstr>Verdana</vt:lpstr>
      <vt:lpstr>Wingdings</vt:lpstr>
      <vt:lpstr>Office Theme</vt:lpstr>
      <vt:lpstr>Welcome! </vt:lpstr>
      <vt:lpstr>Your crew for today </vt:lpstr>
      <vt:lpstr>PowerPoint-presentatie</vt:lpstr>
      <vt:lpstr>PowerPoint-presentatie</vt:lpstr>
      <vt:lpstr>PowerPoint-presentatie</vt:lpstr>
      <vt:lpstr>PowerPoint-presentatie</vt:lpstr>
      <vt:lpstr>Programme structure</vt:lpstr>
      <vt:lpstr>Study scheme</vt:lpstr>
      <vt:lpstr> Courses</vt:lpstr>
      <vt:lpstr>PowerPoint-presentatie</vt:lpstr>
      <vt:lpstr>Master’s thesis</vt:lpstr>
      <vt:lpstr>Example projects</vt:lpstr>
      <vt:lpstr>Example projects</vt:lpstr>
      <vt:lpstr>Example projects</vt:lpstr>
      <vt:lpstr>Example projects</vt:lpstr>
      <vt:lpstr>Example projects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Entry requirements</vt:lpstr>
      <vt:lpstr>Application deadlines</vt:lpstr>
      <vt:lpstr>PowerPoint-presentatie</vt:lpstr>
      <vt:lpstr>THANK YOU FOR JOINING!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Epidemiology Make a difference in Health Care</dc:title>
  <dc:creator>Voerman, I.</dc:creator>
  <cp:lastModifiedBy>Roland Geraerts</cp:lastModifiedBy>
  <cp:revision>358</cp:revision>
  <cp:lastPrinted>2016-09-13T08:42:13Z</cp:lastPrinted>
  <dcterms:created xsi:type="dcterms:W3CDTF">2016-09-09T18:43:37Z</dcterms:created>
  <dcterms:modified xsi:type="dcterms:W3CDTF">2017-11-05T12:24:13Z</dcterms:modified>
</cp:coreProperties>
</file>